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69" r:id="rId4"/>
    <p:sldId id="266" r:id="rId5"/>
    <p:sldId id="258" r:id="rId6"/>
    <p:sldId id="283" r:id="rId7"/>
    <p:sldId id="286" r:id="rId8"/>
    <p:sldId id="284" r:id="rId9"/>
    <p:sldId id="280" r:id="rId10"/>
    <p:sldId id="265" r:id="rId11"/>
    <p:sldId id="281" r:id="rId12"/>
    <p:sldId id="285" r:id="rId13"/>
    <p:sldId id="262" r:id="rId14"/>
    <p:sldId id="275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0000CC"/>
    <a:srgbClr val="3F8A32"/>
    <a:srgbClr val="4DA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3" autoAdjust="0"/>
    <p:restoredTop sz="78215" autoAdjust="0"/>
  </p:normalViewPr>
  <p:slideViewPr>
    <p:cSldViewPr>
      <p:cViewPr>
        <p:scale>
          <a:sx n="66" d="100"/>
          <a:sy n="66" d="100"/>
        </p:scale>
        <p:origin x="-888" y="3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6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954DCC-7B2C-46FD-8C38-97D67A2434C4}" type="datetimeFigureOut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D61240-B5E0-40B1-B5F1-C953367E8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91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252AAED-3309-4651-A82D-6708ED863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fileadmin/documents/yearbook/2012/fibl-ifoam-2012-summary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9C6E3D-0A8A-442D-8A89-2301E3050AB4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altLang="en-US" dirty="0" smtClean="0">
                <a:ea typeface="ＭＳ Ｐゴシック" pitchFamily="34" charset="-128"/>
              </a:rPr>
              <a:t>https://www.youtube.com/watch?v=ArKk5hbixEw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http://www.desertsun.com/story/news/2014/09/16/tourism-mexico-california/15719609/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http://www.deanrunyan.com/CATravelImpacts/CATravelImpacts.html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b="1" dirty="0" smtClean="0">
                <a:ea typeface="ＭＳ Ｐゴシック" pitchFamily="34" charset="-128"/>
              </a:rPr>
              <a:t>http://industry.visitcalifornia.com/media/uploads/files/editor/California%20-%20Mexico%20TTB%202013%20S3.pdf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http://industry.visitcalifornia.com/media/uploads/files/editor/CAIntlReport2012(1).pdf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http://industry.visitcalifornia.com/media/uploads/files/editor/2013%20CA%20International%20Visitation%20and%20Spending%20Estimates-VCA%20Fin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http://industry.visitcalifornia.com/media/uploads/files/editor/CA%20Forecast%20August%2019%202014%20-%20client.pdfal(1).pdf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CF64A4-4201-496B-BAA0-F471464CD741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60F2E0-2D21-4041-9C7B-3FD19C00A2D7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  <a:hlinkClick r:id="rId3"/>
              </a:rPr>
              <a:t>http://www.organic-world.net/fileadmin/documents/yearbook/2012/fibl-ifoam-2012-summary.pdf</a:t>
            </a:r>
            <a:r>
              <a:rPr lang="en-US" altLang="en-US" dirty="0" smtClean="0">
                <a:ea typeface="ＭＳ Ｐゴシック" pitchFamily="34" charset="-128"/>
              </a:rPr>
              <a:t> organic producers stat</a:t>
            </a:r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806A4B-1247-4943-85D1-E4999786430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https://www.youtube.com/watch?v=ArKk5hbixEw</a:t>
            </a:r>
          </a:p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s-MX" altLang="en-US" dirty="0" smtClean="0">
                <a:ea typeface="ＭＳ Ｐゴシック" pitchFamily="34" charset="-128"/>
              </a:rPr>
              <a:t>https://www.youtube.com/watch?v=ArKk5hbixEw </a:t>
            </a:r>
          </a:p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1D392E-D3D7-46C0-BFAE-656F6C78C846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6F0E3C-DF20-45F1-8F80-A494644E5E5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altLang="en-US" dirty="0" smtClean="0">
                <a:ea typeface="ＭＳ Ｐゴシック" pitchFamily="34" charset="-128"/>
              </a:rPr>
              <a:t>https://www.youtube.com/watch?v=ArKk5hbixEw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89E5854-F16F-4C25-A51E-DDEC06FFB78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9B3C91-572E-4E30-A1F9-91EBF36CAA9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altLang="en-US" dirty="0" smtClean="0">
                <a:ea typeface="ＭＳ Ｐゴシック" pitchFamily="34" charset="-128"/>
              </a:rPr>
              <a:t>http://www.dof.ca.gov/research/demographic/reports/projections/P-1/documents/Projections_Press_Release_2010-2060.pdf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Stats for next Survey of Business owners, summary of findings to come out July 2015 (Census)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http://www.geoscape.com/HBR/pdf/Geoscape_HispanicBusinessOwners_FINAL.pdf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17C743B-0AB5-4BEE-8250-3ED29F57664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99C829-92C9-4413-95DE-B33E8CFABC8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457B48-FED6-4927-8854-246345487AAC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4F711B-6C3E-4C45-B3EE-92A2134101F8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https://beaconecon.com/images/uploads/beacon_buzz/California555.png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114E65F-8236-4BF3-B55C-017A9D5A3EA2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838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48006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659924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9155-BA7F-44D5-81A8-2C8168215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0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F4E2-E604-41E1-9896-850A2397F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21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06FD-BF0D-49AD-B727-F050A3AA9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199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2F1BB-EFB4-4DC7-999B-86572495E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31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668A-B829-4A5C-9DA6-2859FFF17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6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9B85-F62E-4157-911F-5FBE145FE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50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97A9-2E07-45BA-8DDB-1B09EE718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21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FAF1-BEC2-427B-AB0A-9BAE9428F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018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88A93-12D4-459E-AD83-5985DC414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2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A763-0D76-45EE-8114-D2B103543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87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A64A-F863-4183-9022-359268BE7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7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6F994-10F5-4F96-8DAC-0DC1C3273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9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67C3CD8-3A23-429D-A5C6-A55F0062E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ArKk5hbixEw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z="4000" i="1" dirty="0" smtClean="0">
                <a:solidFill>
                  <a:srgbClr val="006633"/>
                </a:solidFill>
                <a:ea typeface="ＭＳ Ｐゴシック" pitchFamily="34" charset="-128"/>
              </a:rPr>
              <a:t>California and Mexico Trade and Investment</a:t>
            </a:r>
            <a:r>
              <a:rPr lang="en-US" altLang="en-US" sz="3600" i="1" dirty="0" smtClean="0">
                <a:ea typeface="ＭＳ Ｐゴシック" pitchFamily="34" charset="-128"/>
              </a:rPr>
              <a:t/>
            </a:r>
            <a:br>
              <a:rPr lang="en-US" altLang="en-US" sz="3600" i="1" dirty="0" smtClean="0">
                <a:ea typeface="ＭＳ Ｐゴシック" pitchFamily="34" charset="-128"/>
              </a:rPr>
            </a:br>
            <a:endParaRPr lang="en-US" altLang="en-US" sz="3600" i="1" dirty="0" smtClean="0"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181600"/>
            <a:ext cx="7696200" cy="1374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i="1" dirty="0">
                <a:solidFill>
                  <a:srgbClr val="006633"/>
                </a:solidFill>
                <a:latin typeface="+mj-lt"/>
                <a:ea typeface="ＭＳ Ｐゴシック" pitchFamily="34" charset="-128"/>
                <a:cs typeface="+mj-cs"/>
              </a:rPr>
              <a:t>2015 Mexico Advocacy Day</a:t>
            </a:r>
          </a:p>
          <a:p>
            <a:pPr algn="ctr" eaLnBrk="1" hangingPunct="1">
              <a:defRPr/>
            </a:pPr>
            <a:r>
              <a:rPr lang="en-US" altLang="en-US" sz="3200" i="1" dirty="0">
                <a:solidFill>
                  <a:srgbClr val="006633"/>
                </a:solidFill>
                <a:latin typeface="+mj-lt"/>
                <a:ea typeface="ＭＳ Ｐゴシック" pitchFamily="34" charset="-128"/>
                <a:cs typeface="+mj-cs"/>
              </a:rPr>
              <a:t>May 5, 2015</a:t>
            </a:r>
          </a:p>
        </p:txBody>
      </p:sp>
      <p:pic>
        <p:nvPicPr>
          <p:cNvPr id="3076" name="Picture 8" descr="S:\Jim\CVF Documents\Events\Central Valley Venture Forum\2014\Jose Presentation\California Mexico Fla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0927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i="1" dirty="0" smtClean="0">
                <a:ea typeface="ＭＳ Ｐゴシック" pitchFamily="34" charset="-128"/>
              </a:rPr>
              <a:t>Growing </a:t>
            </a:r>
            <a:r>
              <a:rPr lang="en-US" altLang="en-US" sz="3800" i="1" dirty="0" smtClean="0">
                <a:solidFill>
                  <a:srgbClr val="006633"/>
                </a:solidFill>
                <a:ea typeface="ＭＳ Ｐゴシック" pitchFamily="34" charset="-128"/>
              </a:rPr>
              <a:t>Economic</a:t>
            </a:r>
            <a:r>
              <a:rPr lang="en-US" altLang="en-US" sz="3800" i="1" dirty="0" smtClean="0">
                <a:ea typeface="ＭＳ Ｐゴシック" pitchFamily="34" charset="-128"/>
              </a:rPr>
              <a:t> Integration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990600"/>
            <a:ext cx="5791200" cy="3163888"/>
          </a:xfrm>
        </p:spPr>
        <p:txBody>
          <a:bodyPr/>
          <a:lstStyle/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Mexico is California’s #1 export partner with $25.4B, up 6% YOY. </a:t>
            </a:r>
          </a:p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California </a:t>
            </a:r>
            <a:r>
              <a:rPr lang="en-US" sz="2400" dirty="0">
                <a:latin typeface="Garamond" pitchFamily="18" charset="0"/>
              </a:rPr>
              <a:t>trade with Mexico has grown 341% </a:t>
            </a:r>
            <a:r>
              <a:rPr lang="en-US" sz="2400" dirty="0" smtClean="0">
                <a:latin typeface="Garamond" pitchFamily="18" charset="0"/>
              </a:rPr>
              <a:t>in the last 20 years </a:t>
            </a:r>
            <a:r>
              <a:rPr lang="en-US" sz="2400" dirty="0">
                <a:latin typeface="Garamond" pitchFamily="18" charset="0"/>
              </a:rPr>
              <a:t>and is expected to grow 7-10% </a:t>
            </a:r>
            <a:r>
              <a:rPr lang="en-US" sz="2400" dirty="0" smtClean="0">
                <a:latin typeface="Garamond" pitchFamily="18" charset="0"/>
              </a:rPr>
              <a:t>annually.</a:t>
            </a:r>
          </a:p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Mexican Exports to the California increased $5.0B in 2014, representing a 14% increase.</a:t>
            </a:r>
            <a:endParaRPr lang="en-US" sz="2400" dirty="0">
              <a:latin typeface="Garamond" pitchFamily="18" charset="0"/>
            </a:endParaRPr>
          </a:p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692,240 jobs in California rely on trade with Mexico</a:t>
            </a:r>
          </a:p>
          <a:p>
            <a:pPr>
              <a:defRPr/>
            </a:pPr>
            <a:endParaRPr lang="en-US" sz="2400" dirty="0" smtClean="0">
              <a:latin typeface="Garamond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s-MX" dirty="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19263" y="4154488"/>
            <a:ext cx="559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Mexico and California’s Economy and Commerce  </a:t>
            </a:r>
            <a:endParaRPr lang="en-US" altLang="en-US" sz="1800" dirty="0">
              <a:solidFill>
                <a:schemeClr val="accent1"/>
              </a:solidFill>
              <a:latin typeface="Garamond" pitchFamily="18" charset="0"/>
              <a:ea typeface="Calibri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accent1"/>
                </a:solidFill>
                <a:latin typeface="Garamond" pitchFamily="18" charset="0"/>
                <a:cs typeface="Arial" charset="0"/>
              </a:rPr>
              <a:t>(USD$ Billions)</a:t>
            </a:r>
            <a:endParaRPr lang="en-US" altLang="en-US" sz="1800" dirty="0">
              <a:solidFill>
                <a:schemeClr val="accent1"/>
              </a:solidFill>
              <a:latin typeface="Garamond" pitchFamily="18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6500" y="4800600"/>
          <a:ext cx="6578601" cy="133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8357"/>
                <a:gridCol w="1315061"/>
                <a:gridCol w="1315061"/>
                <a:gridCol w="1315061"/>
                <a:gridCol w="1315061"/>
              </a:tblGrid>
              <a:tr h="438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GDP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Garamond" pitchFamily="18" charset="0"/>
                        </a:rPr>
                        <a:t>Commercial </a:t>
                      </a:r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Flow between California and Mexico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Country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Mexico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California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Exports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Garamond" pitchFamily="18" charset="0"/>
                        </a:rPr>
                        <a:t>Imports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3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itchFamily="18" charset="0"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itchFamily="18" charset="0"/>
                        </a:rPr>
                        <a:t>$865.2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itchFamily="18" charset="0"/>
                        </a:rPr>
                        <a:t>$1,320.0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itchFamily="18" charset="0"/>
                        </a:rPr>
                        <a:t>$17.5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itchFamily="18" charset="0"/>
                        </a:rPr>
                        <a:t>$20.3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3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1,296.6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$2,287.0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itchFamily="18" charset="0"/>
                        </a:rPr>
                        <a:t>$</a:t>
                      </a:r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25.4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$41.3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3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% Change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49.86%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73.26%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45.14%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Garamond" pitchFamily="18" charset="0"/>
                        </a:rPr>
                        <a:t>104.43%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9525" marR="9525" marT="95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F93998A-A817-478C-80C4-EF1FAA3A1F5D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 smtClean="0">
              <a:latin typeface="Garamond" pitchFamily="18" charset="0"/>
            </a:endParaRPr>
          </a:p>
        </p:txBody>
      </p:sp>
      <p:pic>
        <p:nvPicPr>
          <p:cNvPr id="1233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7559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3" y="4038600"/>
            <a:ext cx="88296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CB9B4F0-5679-43EC-8064-7C8FA7A50810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dirty="0" smtClean="0">
              <a:latin typeface="Garamond" pitchFamily="18" charset="0"/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86400" y="1066800"/>
            <a:ext cx="3505200" cy="2743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800" i="1" kern="0" dirty="0" smtClean="0">
                <a:solidFill>
                  <a:srgbClr val="006633"/>
                </a:solidFill>
                <a:ea typeface="ＭＳ Ｐゴシック" pitchFamily="34" charset="-128"/>
              </a:rPr>
              <a:t>The State of Mexican Trade</a:t>
            </a:r>
            <a:endParaRPr lang="en-US" altLang="en-US" sz="3200" kern="0" dirty="0" smtClean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9906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000" kern="0" dirty="0" smtClean="0">
                <a:latin typeface="Garamond" pitchFamily="18" charset="0"/>
              </a:rPr>
              <a:t>Strong US exportation of Intermediate </a:t>
            </a:r>
            <a:r>
              <a:rPr lang="en-US" sz="2000" kern="0" dirty="0">
                <a:latin typeface="Garamond" pitchFamily="18" charset="0"/>
              </a:rPr>
              <a:t>G</a:t>
            </a:r>
            <a:r>
              <a:rPr lang="en-US" sz="2000" kern="0" dirty="0" smtClean="0">
                <a:latin typeface="Garamond" pitchFamily="18" charset="0"/>
              </a:rPr>
              <a:t>oods to Mexico</a:t>
            </a:r>
          </a:p>
          <a:p>
            <a:pPr lvl="1" eaLnBrk="1" hangingPunct="1">
              <a:defRPr/>
            </a:pPr>
            <a:r>
              <a:rPr lang="en-US" sz="1800" kern="0" dirty="0" smtClean="0">
                <a:latin typeface="Garamond" pitchFamily="18" charset="0"/>
              </a:rPr>
              <a:t>Top Exports from California include: computers and electronics, transportation, machinery, chemicals, agriculture </a:t>
            </a:r>
          </a:p>
          <a:p>
            <a:pPr eaLnBrk="1" hangingPunct="1">
              <a:defRPr/>
            </a:pPr>
            <a:r>
              <a:rPr lang="en-US" sz="2000" kern="0" dirty="0" smtClean="0">
                <a:latin typeface="Garamond" pitchFamily="18" charset="0"/>
                <a:ea typeface="+mn-ea"/>
              </a:rPr>
              <a:t>Consumer and capital goods backed up in early 2014, but have grown historically</a:t>
            </a:r>
          </a:p>
          <a:p>
            <a:pPr eaLnBrk="1" hangingPunct="1">
              <a:defRPr/>
            </a:pPr>
            <a:r>
              <a:rPr lang="en-US" sz="2000" kern="0" dirty="0" smtClean="0">
                <a:latin typeface="Garamond" pitchFamily="18" charset="0"/>
                <a:ea typeface="+mn-ea"/>
              </a:rPr>
              <a:t>Above average economic performance for Mexican border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BE5AB9A-3CF8-4C04-8255-90AB6288C457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800" i="1" kern="0" dirty="0" smtClean="0">
                <a:solidFill>
                  <a:srgbClr val="006633"/>
                </a:solidFill>
                <a:ea typeface="ＭＳ Ｐゴシック" pitchFamily="34" charset="-128"/>
              </a:rPr>
              <a:t>California - Mexico Tourism</a:t>
            </a:r>
            <a:endParaRPr lang="en-US" altLang="en-US" sz="3200" kern="0" dirty="0" smtClean="0">
              <a:ea typeface="ＭＳ Ｐゴシック" pitchFamily="34" charset="-128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029200"/>
          </a:xfrm>
        </p:spPr>
        <p:txBody>
          <a:bodyPr/>
          <a:lstStyle/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California is the #1 Tourism destination for Mexican citizens,</a:t>
            </a:r>
          </a:p>
          <a:p>
            <a:pPr lvl="1" algn="just">
              <a:defRPr/>
            </a:pPr>
            <a:r>
              <a:rPr lang="en-US" sz="2000" dirty="0" smtClean="0">
                <a:latin typeface="Garamond" pitchFamily="18" charset="0"/>
              </a:rPr>
              <a:t>Mexicans represented 50% of all international tourists to California</a:t>
            </a:r>
          </a:p>
          <a:p>
            <a:pPr lvl="1" algn="just">
              <a:defRPr/>
            </a:pPr>
            <a:r>
              <a:rPr lang="en-US" sz="2000" dirty="0" smtClean="0">
                <a:latin typeface="Garamond" pitchFamily="18" charset="0"/>
              </a:rPr>
              <a:t>2013: 7.5M Mexican tourists, up 3.4% YOY, with $3B in total spending, up 7.6% YOY </a:t>
            </a:r>
          </a:p>
          <a:p>
            <a:pPr lvl="1" algn="just">
              <a:defRPr/>
            </a:pPr>
            <a:endParaRPr lang="en-US" sz="2000" dirty="0">
              <a:latin typeface="Garamond" pitchFamily="18" charset="0"/>
            </a:endParaRPr>
          </a:p>
          <a:p>
            <a:pPr lvl="1" algn="just">
              <a:defRPr/>
            </a:pPr>
            <a:endParaRPr lang="en-US" sz="2000" dirty="0" smtClean="0">
              <a:latin typeface="Garamond" pitchFamily="18" charset="0"/>
            </a:endParaRPr>
          </a:p>
          <a:p>
            <a:pPr lvl="1" algn="just">
              <a:defRPr/>
            </a:pPr>
            <a:endParaRPr lang="en-US" sz="2000" dirty="0">
              <a:latin typeface="Garamond" pitchFamily="18" charset="0"/>
            </a:endParaRPr>
          </a:p>
          <a:p>
            <a:pPr marL="344487" lvl="1" indent="0" algn="just">
              <a:buFont typeface="Wingdings" pitchFamily="2" charset="2"/>
              <a:buNone/>
              <a:defRPr/>
            </a:pPr>
            <a:endParaRPr lang="en-US" sz="600" dirty="0">
              <a:latin typeface="Garamond" pitchFamily="18" charset="0"/>
            </a:endParaRPr>
          </a:p>
          <a:p>
            <a:pPr marL="344487" lvl="1" indent="0" algn="just">
              <a:buFont typeface="Wingdings" pitchFamily="2" charset="2"/>
              <a:buNone/>
              <a:defRPr/>
            </a:pPr>
            <a:endParaRPr lang="en-US" sz="1800" dirty="0" smtClean="0">
              <a:latin typeface="Garamond" pitchFamily="18" charset="0"/>
            </a:endParaRPr>
          </a:p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Tourism is Mexico’s 5</a:t>
            </a:r>
            <a:r>
              <a:rPr lang="en-US" sz="2400" baseline="30000" dirty="0" smtClean="0">
                <a:latin typeface="Garamond" pitchFamily="18" charset="0"/>
              </a:rPr>
              <a:t>th</a:t>
            </a:r>
            <a:r>
              <a:rPr lang="en-US" sz="2400" dirty="0" smtClean="0">
                <a:latin typeface="Garamond" pitchFamily="18" charset="0"/>
              </a:rPr>
              <a:t> largest source of revenue, generating $13.8B in foreign exchange inflows, up 8.5% YOY</a:t>
            </a:r>
          </a:p>
          <a:p>
            <a:pPr lvl="1" algn="just">
              <a:defRPr/>
            </a:pPr>
            <a:r>
              <a:rPr lang="en-US" sz="2000" dirty="0" smtClean="0">
                <a:latin typeface="Garamond" pitchFamily="18" charset="0"/>
              </a:rPr>
              <a:t>Accounts for 12.5% of GDP and 13.9% of total employment</a:t>
            </a:r>
          </a:p>
          <a:p>
            <a:pPr algn="just">
              <a:defRPr/>
            </a:pPr>
            <a:r>
              <a:rPr lang="en-US" sz="2400" dirty="0" smtClean="0">
                <a:latin typeface="Garamond" pitchFamily="18" charset="0"/>
              </a:rPr>
              <a:t>2013-Received 24M international tourists and 54M “day trippers”  </a:t>
            </a:r>
          </a:p>
          <a:p>
            <a:pPr lvl="1" algn="just">
              <a:defRPr/>
            </a:pPr>
            <a:r>
              <a:rPr lang="en-US" sz="2000" dirty="0" smtClean="0">
                <a:latin typeface="Garamond" pitchFamily="18" charset="0"/>
              </a:rPr>
              <a:t>20.3M trips by American, an increase of 9% year over year</a:t>
            </a:r>
            <a:endParaRPr lang="es-MX" dirty="0"/>
          </a:p>
        </p:txBody>
      </p:sp>
      <p:pic>
        <p:nvPicPr>
          <p:cNvPr id="14341" name="Picture 8" descr="C:\Users\jallred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248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4438"/>
            <a:ext cx="42672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solidFill>
                  <a:srgbClr val="006633"/>
                </a:solidFill>
                <a:ea typeface="ＭＳ Ｐゴシック" pitchFamily="34" charset="-128"/>
              </a:rPr>
              <a:t>Central Valley and the Mexican Economy</a:t>
            </a:r>
            <a:endParaRPr lang="en-US" altLang="en-US" sz="3200" dirty="0" smtClean="0">
              <a:ea typeface="ＭＳ Ｐゴシック" pitchFamily="34" charset="-128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A8925A-C212-4D9B-8197-A4EE676E26DA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9221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914400"/>
            <a:ext cx="44958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 smtClean="0">
                <a:latin typeface="Garamond" pitchFamily="18" charset="0"/>
                <a:ea typeface="ＭＳ Ｐゴシック" pitchFamily="34" charset="-128"/>
              </a:rPr>
              <a:t>In 2014, California exported over $664M in agricultural products to Mexico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Garamond" pitchFamily="18" charset="0"/>
                <a:ea typeface="ＭＳ Ｐゴシック" pitchFamily="34" charset="-128"/>
              </a:rPr>
              <a:t>Despite the drought, Agricultural exports to Mexico rose 2.6% in 2014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Garamond" pitchFamily="18" charset="0"/>
                <a:ea typeface="ＭＳ Ｐゴシック" pitchFamily="34" charset="-128"/>
              </a:rPr>
              <a:t>In 2010, it is estimated that California food processors imported over $5.5B in fresh fruit and vegetables</a:t>
            </a:r>
          </a:p>
          <a:p>
            <a:pPr eaLnBrk="1" hangingPunct="1">
              <a:defRPr/>
            </a:pPr>
            <a:r>
              <a:rPr lang="en-US" altLang="en-US" sz="2000" dirty="0" smtClean="0">
                <a:latin typeface="Garamond" pitchFamily="18" charset="0"/>
                <a:ea typeface="ＭＳ Ｐゴシック" pitchFamily="34" charset="-128"/>
              </a:rPr>
              <a:t>U.S. farmers cultivate about 200,000 acres of Mexican soil for off-season fresh produce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1600" dirty="0" smtClean="0">
              <a:latin typeface="Garamond" pitchFamily="18" charset="0"/>
              <a:ea typeface="ＭＳ Ｐゴシック" pitchFamily="34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800600"/>
          <a:ext cx="7823200" cy="1230315"/>
        </p:xfrm>
        <a:graphic>
          <a:graphicData uri="http://schemas.openxmlformats.org/drawingml/2006/table">
            <a:tbl>
              <a:tblPr/>
              <a:tblGrid>
                <a:gridCol w="975509"/>
                <a:gridCol w="975509"/>
                <a:gridCol w="975509"/>
                <a:gridCol w="975509"/>
                <a:gridCol w="975509"/>
                <a:gridCol w="981885"/>
                <a:gridCol w="981885"/>
                <a:gridCol w="981885"/>
              </a:tblGrid>
              <a:tr h="23805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California Agricultural Exports  ($ Millions)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PARTNER</a:t>
                      </a:r>
                      <a:endParaRPr lang="en-US" sz="12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9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México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474.24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372.34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407.60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432.53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577.84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647.41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664.11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NAFTA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2,428.85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2,331.87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2,625.53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2,793.95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2,985.45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3,254.54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3,260.65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7,678.59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7,847.39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9,354.25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10,612.76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11,976.21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13,782.28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13,598.33 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4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</a:t>
                      </a: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Trade Administration (US Dept. of Commerce)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8E8A329-457C-4E85-8420-9B06EDF6C2A6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NAFTA – Benefits of U.S. and Mexico’s Trade Partnership </a:t>
            </a:r>
          </a:p>
        </p:txBody>
      </p:sp>
      <p:pic>
        <p:nvPicPr>
          <p:cNvPr id="3" name="ArKk5hbixEw"/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7825"/>
            <a:ext cx="7848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Mexico - U.S. Institutions</a:t>
            </a:r>
            <a:br>
              <a:rPr lang="en-US" altLang="en-US" sz="3800" i="1" dirty="0" smtClean="0">
                <a:ea typeface="ＭＳ Ｐゴシック" pitchFamily="34" charset="-128"/>
              </a:rPr>
            </a:br>
            <a:r>
              <a:rPr lang="en-US" altLang="en-US" sz="4000" i="1" dirty="0" smtClean="0">
                <a:ea typeface="ＭＳ Ｐゴシック" pitchFamily="34" charset="-128"/>
              </a:rPr>
              <a:t/>
            </a:r>
            <a:br>
              <a:rPr lang="en-US" altLang="en-US" sz="4000" i="1" dirty="0" smtClean="0">
                <a:ea typeface="ＭＳ Ｐゴシック" pitchFamily="34" charset="-128"/>
              </a:rPr>
            </a:br>
            <a:r>
              <a:rPr lang="en-US" altLang="en-US" sz="4000" i="1" dirty="0" smtClean="0">
                <a:ea typeface="ＭＳ Ｐゴシック" pitchFamily="34" charset="-128"/>
              </a:rPr>
              <a:t/>
            </a:r>
            <a:br>
              <a:rPr lang="en-US" altLang="en-US" sz="4000" i="1" dirty="0" smtClean="0">
                <a:ea typeface="ＭＳ Ｐゴシック" pitchFamily="34" charset="-128"/>
              </a:rPr>
            </a:br>
            <a:endParaRPr lang="en-US" altLang="en-US" sz="4000" i="1" dirty="0" smtClean="0">
              <a:ea typeface="ＭＳ Ｐゴシック" pitchFamily="34" charset="-128"/>
            </a:endParaRPr>
          </a:p>
        </p:txBody>
      </p:sp>
      <p:pic>
        <p:nvPicPr>
          <p:cNvPr id="17411" name="Picture 2" descr="http://www.sba.gov/sites/default/files/color-sba-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1066800"/>
            <a:ext cx="1870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portaltransparencia.gob.mx/pot/imagenServlet?archivo=067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23193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img3.wikia.nocookie.net/__cb20071109023626/psychology/images/3/37/USD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57463"/>
            <a:ext cx="17049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s://pbs.twimg.com/profile_images/1091535336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133600"/>
            <a:ext cx="14938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http://www.exim.gov/ui/images/logo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4005263"/>
            <a:ext cx="163353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http://img2.wikia.nocookie.net/__cb20120411185338/logopedia/images/thumb/f/f3/Bancomext_oficial.png/1055px-Bancomext_ofici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5859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 descr="http://beta.commerce.gov/sites/commerce.gov/files/media/images/2013/ita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38150"/>
            <a:ext cx="12525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http://cinemaculturas.com/wp-content/uploads/2014/08/PM_logo_Ingles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6625"/>
            <a:ext cx="33035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qual 2"/>
          <p:cNvSpPr/>
          <p:nvPr/>
        </p:nvSpPr>
        <p:spPr>
          <a:xfrm>
            <a:off x="2349500" y="1447800"/>
            <a:ext cx="457200" cy="457200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2209800" y="2895600"/>
            <a:ext cx="457200" cy="457200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2120900" y="4629150"/>
            <a:ext cx="457200" cy="457200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6934200" y="1905000"/>
            <a:ext cx="457200" cy="457200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23" name="Picture 18" descr="http://www.calibaja.net/cbdb/images/megabana_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181600"/>
            <a:ext cx="24272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0" descr="http://www.quadratin.com.mx/www/contenido/uploads/2014/08/sedeco-michoacan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6" t="21532" r="5190" b="18840"/>
          <a:stretch>
            <a:fillRect/>
          </a:stretch>
        </p:blipFill>
        <p:spPr bwMode="auto">
          <a:xfrm>
            <a:off x="6210300" y="3810000"/>
            <a:ext cx="2832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2" descr="http://www.sedecodf.gob.mx/sedeco/images/sedecoimg/LOGO_GD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943350"/>
            <a:ext cx="1209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E5605C-744C-4511-B824-E0766CBB6CE1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dirty="0" smtClean="0">
              <a:latin typeface="Garamond" pitchFamily="18" charset="0"/>
            </a:endParaRPr>
          </a:p>
        </p:txBody>
      </p:sp>
      <p:pic>
        <p:nvPicPr>
          <p:cNvPr id="17427" name="Picture 21" descr="http://www.sagarpa.gob.mx/saladeprensa/Banco/Logotipos/Logo%20Sagarpa%20nuev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3" t="13750" b="23750"/>
          <a:stretch>
            <a:fillRect/>
          </a:stretch>
        </p:blipFill>
        <p:spPr bwMode="auto">
          <a:xfrm>
            <a:off x="2667000" y="2590800"/>
            <a:ext cx="2667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4" descr="http://upload.wikimedia.org/wikipedia/commons/8/8e/GO_BIZ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300" y="4953000"/>
            <a:ext cx="1206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z="4000" i="1" dirty="0" smtClean="0">
                <a:solidFill>
                  <a:srgbClr val="006633"/>
                </a:solidFill>
                <a:ea typeface="ＭＳ Ｐゴシック" pitchFamily="34" charset="-128"/>
              </a:rPr>
              <a:t>Expanding Hispanic Population</a:t>
            </a:r>
            <a:r>
              <a:rPr lang="en-US" altLang="en-US" sz="3600" i="1" dirty="0" smtClean="0">
                <a:ea typeface="ＭＳ Ｐゴシック" pitchFamily="34" charset="-128"/>
              </a:rPr>
              <a:t/>
            </a:r>
            <a:br>
              <a:rPr lang="en-US" altLang="en-US" sz="3600" i="1" dirty="0" smtClean="0">
                <a:ea typeface="ＭＳ Ｐゴシック" pitchFamily="34" charset="-128"/>
              </a:rPr>
            </a:br>
            <a:endParaRPr lang="en-US" altLang="en-US" sz="3600" i="1" dirty="0" smtClean="0">
              <a:ea typeface="ＭＳ Ｐゴシック" pitchFamily="34" charset="-128"/>
            </a:endParaRP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90725"/>
            <a:ext cx="57340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08F5A8-B269-4E1B-B7B9-5C72BB8900B2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Hispanic Population Expansion in the Western US</a:t>
            </a:r>
            <a:br>
              <a:rPr lang="en-US" altLang="en-US" sz="3800" i="1" dirty="0" smtClean="0">
                <a:ea typeface="ＭＳ Ｐゴシック" pitchFamily="34" charset="-128"/>
              </a:rPr>
            </a:br>
            <a:endParaRPr lang="en-US" altLang="en-US" sz="3800" i="1" dirty="0" smtClean="0">
              <a:ea typeface="ＭＳ Ｐゴシック" pitchFamily="34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Garamond" pitchFamily="18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Garamond" pitchFamily="18" charset="0"/>
              <a:ea typeface="ＭＳ Ｐゴシック" pitchFamily="34" charset="-128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76" r="52345"/>
          <a:stretch>
            <a:fillRect/>
          </a:stretch>
        </p:blipFill>
        <p:spPr bwMode="auto">
          <a:xfrm>
            <a:off x="228600" y="2657475"/>
            <a:ext cx="35052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05" r="51959"/>
          <a:stretch>
            <a:fillRect/>
          </a:stretch>
        </p:blipFill>
        <p:spPr bwMode="auto">
          <a:xfrm>
            <a:off x="3870325" y="2657475"/>
            <a:ext cx="3490913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71" r="22868" b="76988"/>
          <a:stretch>
            <a:fillRect/>
          </a:stretch>
        </p:blipFill>
        <p:spPr bwMode="auto">
          <a:xfrm>
            <a:off x="3886200" y="1609725"/>
            <a:ext cx="34750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48" t="-360" r="22694" b="76364"/>
          <a:stretch>
            <a:fillRect/>
          </a:stretch>
        </p:blipFill>
        <p:spPr bwMode="auto">
          <a:xfrm>
            <a:off x="381000" y="1546225"/>
            <a:ext cx="33528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62" t="54832" r="-2089" b="5356"/>
          <a:stretch>
            <a:fillRect/>
          </a:stretch>
        </p:blipFill>
        <p:spPr bwMode="auto">
          <a:xfrm>
            <a:off x="7437438" y="4191000"/>
            <a:ext cx="163036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6172200"/>
            <a:ext cx="5715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Source: US Census Bureau -  Estimate 1980 and 2006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58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905000"/>
            <a:ext cx="283368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i="1" dirty="0" smtClean="0">
                <a:ea typeface="ＭＳ Ｐゴシック" pitchFamily="34" charset="-128"/>
              </a:rPr>
              <a:t>Hispanic Growth Rate in the Central Valley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243638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1AF9DB-013D-40CB-828B-A9DA0ECFD58A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 smtClean="0">
              <a:latin typeface="Garamond" pitchFamily="18" charset="0"/>
            </a:endParaRPr>
          </a:p>
        </p:txBody>
      </p:sp>
      <p:pic>
        <p:nvPicPr>
          <p:cNvPr id="6149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9375"/>
            <a:ext cx="18446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 bwMode="auto">
          <a:xfrm>
            <a:off x="457200" y="1295400"/>
            <a:ext cx="4038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solidFill>
                  <a:schemeClr val="accent1"/>
                </a:solidFill>
              </a:rPr>
              <a:t>Percent Change in Hispanic or Latino Population by County: 2000 to 2010</a:t>
            </a:r>
            <a:endParaRPr lang="en-US" sz="2400" kern="0" dirty="0">
              <a:solidFill>
                <a:schemeClr val="accent1"/>
              </a:solidFill>
            </a:endParaRPr>
          </a:p>
        </p:txBody>
      </p:sp>
      <p:sp>
        <p:nvSpPr>
          <p:cNvPr id="35848" name="TextBox 35847"/>
          <p:cNvSpPr txBox="1"/>
          <p:nvPr/>
        </p:nvSpPr>
        <p:spPr>
          <a:xfrm>
            <a:off x="609600" y="5119688"/>
            <a:ext cx="2073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Source: U.S. Census Bureau,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Census 2000 Summary File 1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and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2010 Census Summary File 1.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029200" y="1431925"/>
            <a:ext cx="35814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kern="0" dirty="0" smtClean="0">
                <a:latin typeface="Garamond" pitchFamily="18" charset="0"/>
                <a:ea typeface="+mn-ea"/>
              </a:rPr>
              <a:t>The Central Valley has experienced one of the highest Hispanic population growth rates in California </a:t>
            </a:r>
          </a:p>
          <a:p>
            <a:pPr eaLnBrk="1" hangingPunct="1">
              <a:defRPr/>
            </a:pPr>
            <a:r>
              <a:rPr lang="en-US" sz="2400" kern="0" dirty="0" smtClean="0">
                <a:latin typeface="Garamond" pitchFamily="18" charset="0"/>
                <a:ea typeface="+mn-ea"/>
              </a:rPr>
              <a:t>Sacramento Valley: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kern="0" dirty="0">
                <a:latin typeface="Garamond" pitchFamily="18" charset="0"/>
                <a:ea typeface="+mn-ea"/>
              </a:rPr>
              <a:t>	</a:t>
            </a:r>
            <a:r>
              <a:rPr lang="en-US" sz="2400" kern="0" dirty="0" smtClean="0">
                <a:latin typeface="Garamond" pitchFamily="18" charset="0"/>
                <a:ea typeface="+mn-ea"/>
              </a:rPr>
              <a:t>50.0 - 99.9 % </a:t>
            </a:r>
          </a:p>
          <a:p>
            <a:pPr eaLnBrk="1" hangingPunct="1">
              <a:defRPr/>
            </a:pPr>
            <a:r>
              <a:rPr lang="en-US" sz="2400" kern="0" dirty="0" smtClean="0">
                <a:latin typeface="Garamond" pitchFamily="18" charset="0"/>
                <a:ea typeface="+mn-ea"/>
              </a:rPr>
              <a:t>San Joaquin Valley: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aramond" pitchFamily="18" charset="0"/>
                <a:ea typeface="+mn-ea"/>
              </a:rPr>
              <a:t>	20 - 49.9 %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549764B-BCDD-42EF-B24F-A6E52A493C42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California and Central Valley Population Growth</a:t>
            </a:r>
          </a:p>
        </p:txBody>
      </p:sp>
      <p:graphicFrame>
        <p:nvGraphicFramePr>
          <p:cNvPr id="66" name="Table Placeholder 65"/>
          <p:cNvGraphicFramePr>
            <a:graphicFrameLocks noGrp="1"/>
          </p:cNvGraphicFramePr>
          <p:nvPr>
            <p:ph type="tbl" idx="1"/>
          </p:nvPr>
        </p:nvGraphicFramePr>
        <p:xfrm>
          <a:off x="952500" y="2476500"/>
          <a:ext cx="7239000" cy="3314701"/>
        </p:xfrm>
        <a:graphic>
          <a:graphicData uri="http://schemas.openxmlformats.org/drawingml/2006/table">
            <a:tbl>
              <a:tblPr/>
              <a:tblGrid>
                <a:gridCol w="1990725"/>
                <a:gridCol w="1312863"/>
                <a:gridCol w="1311275"/>
                <a:gridCol w="1312862"/>
                <a:gridCol w="1311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Hisp Pop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% Hispanic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Hisp Pop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% Hispanic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Region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2030E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2030E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California (H)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14,359,500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38.10%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22,000,197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47.37%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U.S.  (H)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51,939,916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16.70%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73,080,471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20.10%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 Pop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% Hispanic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 Pop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% Hispanic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9C60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San Joaquin Valley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3,971,569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48.61%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5,381,971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62.27%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Sacramento Valley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3,091,049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20.01%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4,045,086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32.10%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Central Valley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7,062,618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36.09%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9,427,057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49.32%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079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Source: U.S. Census  H = Hispanic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3725" y="1447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Garamond" pitchFamily="18" charset="0"/>
                <a:ea typeface="+mn-ea"/>
              </a:rPr>
              <a:t>Population growth in California and its Central Valley has and will be driven by robust Hispanic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3BACC56-B7B3-4C25-9DFA-FE2FCCC95819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2138" y="1371600"/>
            <a:ext cx="26289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C9900"/>
              </a:buClr>
              <a:defRPr/>
            </a:pPr>
            <a:r>
              <a:rPr lang="en-US" sz="2200" kern="0" dirty="0" smtClean="0">
                <a:latin typeface="Garamond"/>
              </a:rPr>
              <a:t>75% of all Hispanic firms are concentrated in 4 states, led by California and Texas</a:t>
            </a:r>
            <a:endParaRPr lang="en-US" sz="2200" kern="0" dirty="0" smtClean="0">
              <a:latin typeface="+mj-lt"/>
              <a:ea typeface="+mn-ea"/>
            </a:endParaRPr>
          </a:p>
          <a:p>
            <a:pPr eaLnBrk="1" hangingPunct="1">
              <a:buClr>
                <a:srgbClr val="CC9900"/>
              </a:buClr>
              <a:defRPr/>
            </a:pPr>
            <a:r>
              <a:rPr lang="en-US" sz="2200" kern="0" dirty="0" smtClean="0">
                <a:latin typeface="Garamond" pitchFamily="18" charset="0"/>
              </a:rPr>
              <a:t>California </a:t>
            </a:r>
            <a:r>
              <a:rPr lang="en-US" sz="2200" kern="0" dirty="0">
                <a:latin typeface="Garamond" pitchFamily="18" charset="0"/>
              </a:rPr>
              <a:t>has </a:t>
            </a:r>
            <a:r>
              <a:rPr lang="en-US" sz="2200" kern="0" dirty="0" smtClean="0">
                <a:latin typeface="Garamond" pitchFamily="18" charset="0"/>
              </a:rPr>
              <a:t>500k </a:t>
            </a:r>
            <a:r>
              <a:rPr lang="en-US" sz="2200" kern="0" dirty="0">
                <a:latin typeface="Garamond" pitchFamily="18" charset="0"/>
              </a:rPr>
              <a:t>Hispanic owned businesses who </a:t>
            </a:r>
            <a:r>
              <a:rPr lang="en-US" sz="2200" kern="0" dirty="0" smtClean="0">
                <a:latin typeface="Garamond" pitchFamily="18" charset="0"/>
              </a:rPr>
              <a:t>were expected to </a:t>
            </a:r>
            <a:r>
              <a:rPr lang="en-US" sz="2200" kern="0" dirty="0">
                <a:latin typeface="Garamond" pitchFamily="18" charset="0"/>
              </a:rPr>
              <a:t>generate $100B in sales </a:t>
            </a:r>
            <a:r>
              <a:rPr lang="en-US" sz="2200" kern="0" dirty="0" smtClean="0">
                <a:latin typeface="Garamond" pitchFamily="18" charset="0"/>
              </a:rPr>
              <a:t>in 2012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Hispanic Business Trends 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238" y="990600"/>
            <a:ext cx="2798762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295400"/>
            <a:ext cx="3197225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67200" y="5562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Source: Geoscape – “Hispanic Businesses &amp; Entrepreneurs Drive Growth in the New Economy”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7975"/>
            <a:ext cx="48323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2944FC1-8F7C-42CA-B622-0F8E69D15C35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Hispanic Consumer Trends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143000"/>
            <a:ext cx="382587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Garamond" pitchFamily="18" charset="0"/>
              </a:rPr>
              <a:t>Hispanic households accounted for $164.2B of discretionary spending in 2012, up 14% YOY</a:t>
            </a:r>
            <a:endParaRPr lang="en-US" sz="2400" dirty="0" smtClean="0">
              <a:latin typeface="Garamond" pitchFamily="18" charset="0"/>
              <a:ea typeface="+mn-ea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Garamond" pitchFamily="18" charset="0"/>
                <a:ea typeface="+mn-ea"/>
              </a:rPr>
              <a:t>Remittances to Mexico reached $2B in July 2014, rising 8.4% YOY and marking 12 months of consecutive growth</a:t>
            </a:r>
          </a:p>
          <a:p>
            <a:pPr eaLnBrk="1" hangingPunct="1">
              <a:defRPr/>
            </a:pPr>
            <a:r>
              <a:rPr lang="en-US" sz="2400" dirty="0">
                <a:latin typeface="Garamond" pitchFamily="18" charset="0"/>
              </a:rPr>
              <a:t>Hispanic consumers, on average, are more optimistic concerning their personal spending </a:t>
            </a:r>
            <a:r>
              <a:rPr lang="en-US" sz="2400" dirty="0" smtClean="0">
                <a:latin typeface="Garamond" pitchFamily="18" charset="0"/>
              </a:rPr>
              <a:t>outlook</a:t>
            </a:r>
            <a:endParaRPr lang="en-US" sz="2400" dirty="0">
              <a:latin typeface="Garamond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7CF0AC-84FF-4F52-AC0D-B98DC9229553}" type="slidenum">
              <a:rPr lang="en-US" altLang="en-US" sz="1200" smtClean="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dirty="0" smtClean="0">
              <a:latin typeface="Garamond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en-US" sz="3800" i="1" dirty="0" smtClean="0">
                <a:ea typeface="ＭＳ Ｐゴシック" pitchFamily="34" charset="-128"/>
              </a:rPr>
              <a:t>Hispanic Consumer Trends cont.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838200"/>
            <a:ext cx="8245475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Garamond" pitchFamily="18" charset="0"/>
                <a:ea typeface="+mn-ea"/>
              </a:rPr>
              <a:t>Over 60% of U.S. Hispanics are below the age of 35, with a median age of 28 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Garamond" pitchFamily="18" charset="0"/>
              </a:rPr>
              <a:t>Hispanics </a:t>
            </a:r>
            <a:r>
              <a:rPr lang="en-US" sz="2000" dirty="0">
                <a:latin typeface="Garamond" pitchFamily="18" charset="0"/>
              </a:rPr>
              <a:t>will represent </a:t>
            </a:r>
            <a:r>
              <a:rPr lang="en-US" sz="2000" dirty="0" smtClean="0">
                <a:latin typeface="Garamond" pitchFamily="18" charset="0"/>
              </a:rPr>
              <a:t>an </a:t>
            </a:r>
            <a:r>
              <a:rPr lang="en-US" sz="2000" dirty="0">
                <a:latin typeface="Garamond" pitchFamily="18" charset="0"/>
              </a:rPr>
              <a:t>increasingly important buying </a:t>
            </a:r>
            <a:r>
              <a:rPr lang="en-US" sz="2000" dirty="0" smtClean="0">
                <a:latin typeface="Garamond" pitchFamily="18" charset="0"/>
              </a:rPr>
              <a:t>segment</a:t>
            </a:r>
          </a:p>
          <a:p>
            <a:pPr eaLnBrk="1" hangingPunct="1">
              <a:defRPr/>
            </a:pPr>
            <a:r>
              <a:rPr lang="en-US" sz="2400" dirty="0" smtClean="0">
                <a:latin typeface="Garamond" pitchFamily="18" charset="0"/>
              </a:rPr>
              <a:t>Acculturation level of Mexican-Americans influence purchasing patterns and product preferences. </a:t>
            </a:r>
          </a:p>
          <a:p>
            <a:pPr lvl="1" eaLnBrk="1" hangingPunct="1">
              <a:defRPr/>
            </a:pPr>
            <a:r>
              <a:rPr lang="en-US" sz="2000" dirty="0">
                <a:latin typeface="Garamond" pitchFamily="18" charset="0"/>
              </a:rPr>
              <a:t>Generational Acculturation – Second and Third generation Mexican-Americans are more acculturated than previous generation</a:t>
            </a:r>
          </a:p>
          <a:p>
            <a:pPr lvl="1" eaLnBrk="1" hangingPunct="1">
              <a:defRPr/>
            </a:pPr>
            <a:endParaRPr lang="en-US" sz="2000" dirty="0" smtClean="0">
              <a:latin typeface="Garamond" pitchFamily="18" charset="0"/>
            </a:endParaRPr>
          </a:p>
          <a:p>
            <a:pPr lvl="1" eaLnBrk="1" hangingPunct="1">
              <a:defRPr/>
            </a:pPr>
            <a:endParaRPr lang="en-US" sz="2000" dirty="0" smtClean="0">
              <a:latin typeface="Garamond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14800" y="4305300"/>
          <a:ext cx="4445000" cy="1714503"/>
        </p:xfrm>
        <a:graphic>
          <a:graphicData uri="http://schemas.openxmlformats.org/drawingml/2006/table">
            <a:tbl>
              <a:tblPr/>
              <a:tblGrid>
                <a:gridCol w="894773"/>
                <a:gridCol w="1760682"/>
                <a:gridCol w="1789545"/>
              </a:tblGrid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Product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Less Acculturated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More Acculturated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Corona, Modelo Especial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Imported (various)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Cereal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Cheerios, Corn Flakes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Raisin Bran, Cap'n Crunch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Goya, Chili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Ketchup, Lawry's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Toothpaste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Colgate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Crest, Aquafresh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Soap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Zest, Shower to Shower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Bath &amp; Body Works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Cosmetics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Avon, Mary Kay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Lancôme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8" t="3625" b="12431"/>
          <a:stretch>
            <a:fillRect/>
          </a:stretch>
        </p:blipFill>
        <p:spPr bwMode="auto">
          <a:xfrm>
            <a:off x="457200" y="3581400"/>
            <a:ext cx="33528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52800" y="3429000"/>
            <a:ext cx="5943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n-US" sz="2000" kern="0" dirty="0" smtClean="0">
                <a:latin typeface="Garamond" pitchFamily="18" charset="0"/>
              </a:rPr>
              <a:t>Language spoken at home and education also affect acculturation</a:t>
            </a:r>
          </a:p>
          <a:p>
            <a:pPr lvl="1" eaLnBrk="1" hangingPunct="1">
              <a:defRPr/>
            </a:pPr>
            <a:endParaRPr lang="en-US" sz="2000" kern="0" dirty="0" smtClean="0">
              <a:latin typeface="Garamond" pitchFamily="18" charset="0"/>
            </a:endParaRPr>
          </a:p>
        </p:txBody>
      </p:sp>
      <p:pic>
        <p:nvPicPr>
          <p:cNvPr id="1027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304"/>
          <a:stretch>
            <a:fillRect/>
          </a:stretch>
        </p:blipFill>
        <p:spPr bwMode="auto">
          <a:xfrm>
            <a:off x="593725" y="6235700"/>
            <a:ext cx="3200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00400"/>
            <a:ext cx="84582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z="4000" i="1" dirty="0" smtClean="0">
                <a:solidFill>
                  <a:srgbClr val="006633"/>
                </a:solidFill>
                <a:ea typeface="ＭＳ Ｐゴシック" pitchFamily="34" charset="-128"/>
              </a:rPr>
              <a:t>Increased Economic Integration between California and Mexico</a:t>
            </a:r>
            <a:r>
              <a:rPr lang="en-US" altLang="en-US" sz="3600" i="1" dirty="0" smtClean="0">
                <a:ea typeface="ＭＳ Ｐゴシック" pitchFamily="34" charset="-128"/>
              </a:rPr>
              <a:t/>
            </a:r>
            <a:br>
              <a:rPr lang="en-US" altLang="en-US" sz="3600" i="1" dirty="0" smtClean="0">
                <a:ea typeface="ＭＳ Ｐゴシック" pitchFamily="34" charset="-128"/>
              </a:rPr>
            </a:br>
            <a:endParaRPr lang="en-US" altLang="en-US" sz="3600" i="1" dirty="0" smtClean="0">
              <a:ea typeface="ＭＳ Ｐゴシック" pitchFamily="34" charset="-128"/>
            </a:endParaRPr>
          </a:p>
        </p:txBody>
      </p:sp>
      <p:pic>
        <p:nvPicPr>
          <p:cNvPr id="11268" name="Picture 2" descr="S:\Website\Photos\Home Page Photo Flow\US - Mex Flags 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85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A6AA36EFF20A4CB7BA2FCDC40C769E" ma:contentTypeVersion="1" ma:contentTypeDescription="Create a new document." ma:contentTypeScope="" ma:versionID="7fecf5b9efdeb03ccd6cfa680084b5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37c46c8ccf61f1e37ef6da26c1e72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E0BA77-FA1C-4D97-B117-EA79A66F5282}"/>
</file>

<file path=customXml/itemProps2.xml><?xml version="1.0" encoding="utf-8"?>
<ds:datastoreItem xmlns:ds="http://schemas.openxmlformats.org/officeDocument/2006/customXml" ds:itemID="{7B4AC407-AD0C-41A0-A6E4-7503CDFEAB75}"/>
</file>

<file path=customXml/itemProps3.xml><?xml version="1.0" encoding="utf-8"?>
<ds:datastoreItem xmlns:ds="http://schemas.openxmlformats.org/officeDocument/2006/customXml" ds:itemID="{9F1DEF5B-F6AC-4E65-A859-388BB9F6BD8E}"/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3722</TotalTime>
  <Words>965</Words>
  <Application>Microsoft Office PowerPoint</Application>
  <PresentationFormat>On-screen Show (4:3)</PresentationFormat>
  <Paragraphs>232</Paragraphs>
  <Slides>15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Edge</vt:lpstr>
      <vt:lpstr>California and Mexico Trade and Investment </vt:lpstr>
      <vt:lpstr>Expanding Hispanic Population </vt:lpstr>
      <vt:lpstr>Hispanic Population Expansion in the Western US </vt:lpstr>
      <vt:lpstr>Hispanic Growth Rate in the Central Valley</vt:lpstr>
      <vt:lpstr>California and Central Valley Population Growth</vt:lpstr>
      <vt:lpstr>Hispanic Business Trends </vt:lpstr>
      <vt:lpstr>Hispanic Consumer Trends</vt:lpstr>
      <vt:lpstr>Hispanic Consumer Trends cont.</vt:lpstr>
      <vt:lpstr>Increased Economic Integration between California and Mexico </vt:lpstr>
      <vt:lpstr>Growing Economic Integration</vt:lpstr>
      <vt:lpstr>Slide 11</vt:lpstr>
      <vt:lpstr>Slide 12</vt:lpstr>
      <vt:lpstr>Central Valley and the Mexican Economy</vt:lpstr>
      <vt:lpstr>NAFTA – Benefits of U.S. and Mexico’s Trade Partnership </vt:lpstr>
      <vt:lpstr>Mexico - U.S. Institutions   </vt:lpstr>
    </vt:vector>
  </TitlesOfParts>
  <Company>Gael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Picture: Where is the Central Valley’s Competitive Advantage in the Global Economy</dc:title>
  <dc:creator>Jose Blanco</dc:creator>
  <cp:lastModifiedBy>Mary Douglass</cp:lastModifiedBy>
  <cp:revision>232</cp:revision>
  <dcterms:created xsi:type="dcterms:W3CDTF">2006-10-07T20:50:27Z</dcterms:created>
  <dcterms:modified xsi:type="dcterms:W3CDTF">2015-05-04T21:50:32Z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0x010100ECA6AA36EFF20A4CB7BA2FCDC40C769E</vt:lpwstr>
  </property>
</Properties>
</file>