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4"/>
    <p:sldMasterId id="2147483665" r:id="rId5"/>
    <p:sldMasterId id="2147483673" r:id="rId6"/>
  </p:sldMasterIdLst>
  <p:notesMasterIdLst>
    <p:notesMasterId r:id="rId25"/>
  </p:notesMasterIdLst>
  <p:handoutMasterIdLst>
    <p:handoutMasterId r:id="rId26"/>
  </p:handoutMasterIdLst>
  <p:sldIdLst>
    <p:sldId id="256" r:id="rId7"/>
    <p:sldId id="258" r:id="rId8"/>
    <p:sldId id="2147377383" r:id="rId9"/>
    <p:sldId id="260" r:id="rId10"/>
    <p:sldId id="259" r:id="rId11"/>
    <p:sldId id="2147377384" r:id="rId12"/>
    <p:sldId id="261" r:id="rId13"/>
    <p:sldId id="262" r:id="rId14"/>
    <p:sldId id="263" r:id="rId15"/>
    <p:sldId id="264" r:id="rId16"/>
    <p:sldId id="265" r:id="rId17"/>
    <p:sldId id="2147377385" r:id="rId18"/>
    <p:sldId id="2147377382" r:id="rId19"/>
    <p:sldId id="2147377368" r:id="rId20"/>
    <p:sldId id="365" r:id="rId21"/>
    <p:sldId id="2147377386" r:id="rId22"/>
    <p:sldId id="2147377380" r:id="rId23"/>
    <p:sldId id="358" r:id="rId24"/>
  </p:sldIdLst>
  <p:sldSz cx="9144000" cy="6858000" type="screen4x3"/>
  <p:notesSz cx="6881813" cy="9296400"/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569859-3D88-83A6-7055-D092B4BBD7F0}" name="Mohammed Amin Gomda" initials="MAG" userId="S::m.gomda@24hplus.gov.gh::4ae1bd73-4867-4873-9745-9042b32dbd4e" providerId="AD"/>
  <p188:author id="{1D4D877A-1806-8FC2-5751-164F8DF0A059}" name="Abdul-Nasser Suglo Alidu" initials="AA" userId="S::abdul-nasser.alidu@24hplus.gov.gh::0c3f1671-48c0-4a70-bb23-c06e9589e709" providerId="AD"/>
  <p188:author id="{427F32D7-001F-C041-B261-76536586752F}" name="Jan van Limburg Stirum" initials="JvLS" userId="S::J.vanLimburgStirum@institute.global::25152ad4-8dda-4559-b2f0-02a6a0a1a27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ique" initials="A" lastIdx="43" clrIdx="0">
    <p:extLst>
      <p:ext uri="{19B8F6BF-5375-455C-9EA6-DF929625EA0E}">
        <p15:presenceInfo xmlns:p15="http://schemas.microsoft.com/office/powerpoint/2012/main" userId="S::A.Dieng@institute.global::6b2f4fa9-f100-4466-bd30-de8ed213aa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AEB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53" autoAdjust="0"/>
    <p:restoredTop sz="94675"/>
  </p:normalViewPr>
  <p:slideViewPr>
    <p:cSldViewPr snapToGrid="0">
      <p:cViewPr varScale="1">
        <p:scale>
          <a:sx n="90" d="100"/>
          <a:sy n="90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gs" Target="tags/tag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38C43F-735B-4F02-B14F-CC858922AE99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073267-CA86-4A4A-9FA6-65941D4E223C}">
      <dgm:prSet/>
      <dgm:spPr/>
      <dgm:t>
        <a:bodyPr/>
        <a:lstStyle/>
        <a:p>
          <a:r>
            <a:rPr lang="en-US"/>
            <a:t>Country Context</a:t>
          </a:r>
        </a:p>
      </dgm:t>
    </dgm:pt>
    <dgm:pt modelId="{EAAEE14E-421B-4987-B518-964C29F623F9}" type="parTrans" cxnId="{546421CF-DF7E-41D1-A4D1-B4E3B37718E8}">
      <dgm:prSet/>
      <dgm:spPr/>
      <dgm:t>
        <a:bodyPr/>
        <a:lstStyle/>
        <a:p>
          <a:endParaRPr lang="en-US"/>
        </a:p>
      </dgm:t>
    </dgm:pt>
    <dgm:pt modelId="{D976271D-82FD-4D1E-BBFC-9A4FEC3C6779}" type="sibTrans" cxnId="{546421CF-DF7E-41D1-A4D1-B4E3B37718E8}">
      <dgm:prSet/>
      <dgm:spPr/>
      <dgm:t>
        <a:bodyPr/>
        <a:lstStyle/>
        <a:p>
          <a:endParaRPr lang="en-US"/>
        </a:p>
      </dgm:t>
    </dgm:pt>
    <dgm:pt modelId="{0B9A7CB3-B0B5-48A0-8419-2B31CB12715E}">
      <dgm:prSet/>
      <dgm:spPr/>
      <dgm:t>
        <a:bodyPr/>
        <a:lstStyle/>
        <a:p>
          <a:r>
            <a:rPr lang="en-GB"/>
            <a:t>Agriculture, Ghana’s Major Economic Sector</a:t>
          </a:r>
          <a:endParaRPr lang="en-US"/>
        </a:p>
      </dgm:t>
    </dgm:pt>
    <dgm:pt modelId="{55058E76-5E50-42BA-A75B-FD2CBDE50734}" type="parTrans" cxnId="{47D430B1-8AAB-4C8B-ACA9-90B89482B9FA}">
      <dgm:prSet/>
      <dgm:spPr/>
      <dgm:t>
        <a:bodyPr/>
        <a:lstStyle/>
        <a:p>
          <a:endParaRPr lang="en-US"/>
        </a:p>
      </dgm:t>
    </dgm:pt>
    <dgm:pt modelId="{F18F058B-CA72-49A6-AD61-58EB476A5AC0}" type="sibTrans" cxnId="{47D430B1-8AAB-4C8B-ACA9-90B89482B9FA}">
      <dgm:prSet/>
      <dgm:spPr/>
      <dgm:t>
        <a:bodyPr/>
        <a:lstStyle/>
        <a:p>
          <a:endParaRPr lang="en-US"/>
        </a:p>
      </dgm:t>
    </dgm:pt>
    <dgm:pt modelId="{AF149BD1-5E91-4CBC-B181-B32A29F9BAA0}">
      <dgm:prSet/>
      <dgm:spPr/>
      <dgm:t>
        <a:bodyPr/>
        <a:lstStyle/>
        <a:p>
          <a:r>
            <a:rPr lang="en-US"/>
            <a:t>Investment Opportunities</a:t>
          </a:r>
        </a:p>
      </dgm:t>
    </dgm:pt>
    <dgm:pt modelId="{E3F139DA-3C25-4C89-8F6B-5351B60DC5FD}" type="parTrans" cxnId="{220DA727-2A83-4F43-8E7F-B7D70C2CD599}">
      <dgm:prSet/>
      <dgm:spPr/>
      <dgm:t>
        <a:bodyPr/>
        <a:lstStyle/>
        <a:p>
          <a:endParaRPr lang="en-US"/>
        </a:p>
      </dgm:t>
    </dgm:pt>
    <dgm:pt modelId="{3AE7DA13-19CD-4CD9-B38B-E2727E73AF15}" type="sibTrans" cxnId="{220DA727-2A83-4F43-8E7F-B7D70C2CD599}">
      <dgm:prSet/>
      <dgm:spPr/>
      <dgm:t>
        <a:bodyPr/>
        <a:lstStyle/>
        <a:p>
          <a:endParaRPr lang="en-US"/>
        </a:p>
      </dgm:t>
    </dgm:pt>
    <dgm:pt modelId="{C33D1184-1231-4F92-982E-5AD61AE5479E}">
      <dgm:prSet/>
      <dgm:spPr/>
      <dgm:t>
        <a:bodyPr/>
        <a:lstStyle/>
        <a:p>
          <a:r>
            <a:rPr lang="en-GB" b="0"/>
            <a:t>Ghana, your best destination for investment</a:t>
          </a:r>
          <a:endParaRPr lang="en-US"/>
        </a:p>
      </dgm:t>
    </dgm:pt>
    <dgm:pt modelId="{3D218A3C-11CF-40E9-B333-0F8EFBE86CD4}" type="parTrans" cxnId="{988447F8-53B2-4CD4-AAF6-0EF613AC611A}">
      <dgm:prSet/>
      <dgm:spPr/>
      <dgm:t>
        <a:bodyPr/>
        <a:lstStyle/>
        <a:p>
          <a:endParaRPr lang="en-US"/>
        </a:p>
      </dgm:t>
    </dgm:pt>
    <dgm:pt modelId="{730F8D0E-269D-4E50-954F-87DA8A7E605C}" type="sibTrans" cxnId="{988447F8-53B2-4CD4-AAF6-0EF613AC611A}">
      <dgm:prSet/>
      <dgm:spPr/>
      <dgm:t>
        <a:bodyPr/>
        <a:lstStyle/>
        <a:p>
          <a:endParaRPr lang="en-US"/>
        </a:p>
      </dgm:t>
    </dgm:pt>
    <dgm:pt modelId="{78AAD569-155C-442A-B2FB-C7570F7560E5}">
      <dgm:prSet/>
      <dgm:spPr/>
      <dgm:t>
        <a:bodyPr/>
        <a:lstStyle/>
        <a:p>
          <a:r>
            <a:rPr lang="en-US"/>
            <a:t>Investment Incentives</a:t>
          </a:r>
        </a:p>
      </dgm:t>
    </dgm:pt>
    <dgm:pt modelId="{8C907601-D860-4D68-B764-3FB05EACB3F0}" type="parTrans" cxnId="{2DFED0C0-AE02-46A3-9923-69F4E9DA97C9}">
      <dgm:prSet/>
      <dgm:spPr/>
      <dgm:t>
        <a:bodyPr/>
        <a:lstStyle/>
        <a:p>
          <a:endParaRPr lang="en-US"/>
        </a:p>
      </dgm:t>
    </dgm:pt>
    <dgm:pt modelId="{E64E1AE3-A3B0-4A17-AF9A-656CF2CB2007}" type="sibTrans" cxnId="{2DFED0C0-AE02-46A3-9923-69F4E9DA97C9}">
      <dgm:prSet/>
      <dgm:spPr/>
      <dgm:t>
        <a:bodyPr/>
        <a:lstStyle/>
        <a:p>
          <a:endParaRPr lang="en-US"/>
        </a:p>
      </dgm:t>
    </dgm:pt>
    <dgm:pt modelId="{CCB35D90-DACE-4F6D-B52D-EAA246CE4BC1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Conclusion</a:t>
          </a:r>
          <a:endParaRPr lang="en-GH" dirty="0"/>
        </a:p>
      </dgm:t>
    </dgm:pt>
    <dgm:pt modelId="{7589064F-C18E-4BA4-A66F-C7BB835C9525}" type="parTrans" cxnId="{8DC3937B-44E6-444A-A8DF-B10B9D344A9B}">
      <dgm:prSet/>
      <dgm:spPr/>
      <dgm:t>
        <a:bodyPr/>
        <a:lstStyle/>
        <a:p>
          <a:endParaRPr lang="en-GH"/>
        </a:p>
      </dgm:t>
    </dgm:pt>
    <dgm:pt modelId="{7EB04B6A-5A7B-43FF-B48C-2D5539F8FFB5}" type="sibTrans" cxnId="{8DC3937B-44E6-444A-A8DF-B10B9D344A9B}">
      <dgm:prSet/>
      <dgm:spPr/>
      <dgm:t>
        <a:bodyPr/>
        <a:lstStyle/>
        <a:p>
          <a:endParaRPr lang="en-GH"/>
        </a:p>
      </dgm:t>
    </dgm:pt>
    <dgm:pt modelId="{8E526C26-C71A-4C84-BEF8-7584CFB21ABD}" type="pres">
      <dgm:prSet presAssocID="{1538C43F-735B-4F02-B14F-CC858922AE99}" presName="linear" presStyleCnt="0">
        <dgm:presLayoutVars>
          <dgm:dir/>
          <dgm:animLvl val="lvl"/>
          <dgm:resizeHandles val="exact"/>
        </dgm:presLayoutVars>
      </dgm:prSet>
      <dgm:spPr/>
    </dgm:pt>
    <dgm:pt modelId="{881BF164-CBC0-4FBF-BEAB-5D84C1A3AFA7}" type="pres">
      <dgm:prSet presAssocID="{2F073267-CA86-4A4A-9FA6-65941D4E223C}" presName="parentLin" presStyleCnt="0"/>
      <dgm:spPr/>
    </dgm:pt>
    <dgm:pt modelId="{4A6CBF35-2990-4A03-A7B6-74F98B61455F}" type="pres">
      <dgm:prSet presAssocID="{2F073267-CA86-4A4A-9FA6-65941D4E223C}" presName="parentLeftMargin" presStyleLbl="node1" presStyleIdx="0" presStyleCnt="4"/>
      <dgm:spPr/>
    </dgm:pt>
    <dgm:pt modelId="{9F3FF0D8-189A-49D2-A55C-71463AAF6E02}" type="pres">
      <dgm:prSet presAssocID="{2F073267-CA86-4A4A-9FA6-65941D4E223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D7436E1-F044-4617-BA5B-1124EE9DDDFF}" type="pres">
      <dgm:prSet presAssocID="{2F073267-CA86-4A4A-9FA6-65941D4E223C}" presName="negativeSpace" presStyleCnt="0"/>
      <dgm:spPr/>
    </dgm:pt>
    <dgm:pt modelId="{035423BD-84B5-4F5B-BD6E-D290EA7203D4}" type="pres">
      <dgm:prSet presAssocID="{2F073267-CA86-4A4A-9FA6-65941D4E223C}" presName="childText" presStyleLbl="conFgAcc1" presStyleIdx="0" presStyleCnt="4">
        <dgm:presLayoutVars>
          <dgm:bulletEnabled val="1"/>
        </dgm:presLayoutVars>
      </dgm:prSet>
      <dgm:spPr/>
    </dgm:pt>
    <dgm:pt modelId="{9ECEAD21-D027-41BF-AA8C-3E2170CECCA5}" type="pres">
      <dgm:prSet presAssocID="{D976271D-82FD-4D1E-BBFC-9A4FEC3C6779}" presName="spaceBetweenRectangles" presStyleCnt="0"/>
      <dgm:spPr/>
    </dgm:pt>
    <dgm:pt modelId="{F97CEC8E-5682-48E9-A0F0-D5CB600749FB}" type="pres">
      <dgm:prSet presAssocID="{AF149BD1-5E91-4CBC-B181-B32A29F9BAA0}" presName="parentLin" presStyleCnt="0"/>
      <dgm:spPr/>
    </dgm:pt>
    <dgm:pt modelId="{74B8D851-19A8-4F1E-82A5-B80CADB18BE7}" type="pres">
      <dgm:prSet presAssocID="{AF149BD1-5E91-4CBC-B181-B32A29F9BAA0}" presName="parentLeftMargin" presStyleLbl="node1" presStyleIdx="0" presStyleCnt="4"/>
      <dgm:spPr/>
    </dgm:pt>
    <dgm:pt modelId="{684AEED8-FDF0-40DD-8472-CC67457B2A6D}" type="pres">
      <dgm:prSet presAssocID="{AF149BD1-5E91-4CBC-B181-B32A29F9BAA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56588B2-4328-4543-8BD1-F71CEBC2BBC0}" type="pres">
      <dgm:prSet presAssocID="{AF149BD1-5E91-4CBC-B181-B32A29F9BAA0}" presName="negativeSpace" presStyleCnt="0"/>
      <dgm:spPr/>
    </dgm:pt>
    <dgm:pt modelId="{B9552206-CC24-4FEF-812F-D28EBF3C58B4}" type="pres">
      <dgm:prSet presAssocID="{AF149BD1-5E91-4CBC-B181-B32A29F9BAA0}" presName="childText" presStyleLbl="conFgAcc1" presStyleIdx="1" presStyleCnt="4">
        <dgm:presLayoutVars>
          <dgm:bulletEnabled val="1"/>
        </dgm:presLayoutVars>
      </dgm:prSet>
      <dgm:spPr/>
    </dgm:pt>
    <dgm:pt modelId="{7B8CFB49-B7A0-48FA-B01B-541C778EEE5E}" type="pres">
      <dgm:prSet presAssocID="{3AE7DA13-19CD-4CD9-B38B-E2727E73AF15}" presName="spaceBetweenRectangles" presStyleCnt="0"/>
      <dgm:spPr/>
    </dgm:pt>
    <dgm:pt modelId="{87E97298-4A9E-4DB0-BF37-29AA5497D03A}" type="pres">
      <dgm:prSet presAssocID="{78AAD569-155C-442A-B2FB-C7570F7560E5}" presName="parentLin" presStyleCnt="0"/>
      <dgm:spPr/>
    </dgm:pt>
    <dgm:pt modelId="{7DE4D67F-1BE4-458E-8321-F5BCF4222F27}" type="pres">
      <dgm:prSet presAssocID="{78AAD569-155C-442A-B2FB-C7570F7560E5}" presName="parentLeftMargin" presStyleLbl="node1" presStyleIdx="1" presStyleCnt="4"/>
      <dgm:spPr/>
    </dgm:pt>
    <dgm:pt modelId="{4F38F1E2-016C-4CE9-8849-9082E7F504F6}" type="pres">
      <dgm:prSet presAssocID="{78AAD569-155C-442A-B2FB-C7570F7560E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EF0E5F-8D48-4F06-B657-104EFBD70A05}" type="pres">
      <dgm:prSet presAssocID="{78AAD569-155C-442A-B2FB-C7570F7560E5}" presName="negativeSpace" presStyleCnt="0"/>
      <dgm:spPr/>
    </dgm:pt>
    <dgm:pt modelId="{55E88A3B-DE69-430B-9167-13013F9DB731}" type="pres">
      <dgm:prSet presAssocID="{78AAD569-155C-442A-B2FB-C7570F7560E5}" presName="childText" presStyleLbl="conFgAcc1" presStyleIdx="2" presStyleCnt="4">
        <dgm:presLayoutVars>
          <dgm:bulletEnabled val="1"/>
        </dgm:presLayoutVars>
      </dgm:prSet>
      <dgm:spPr/>
    </dgm:pt>
    <dgm:pt modelId="{5C0A205A-9B1E-4DC6-B377-08CA585E7EF1}" type="pres">
      <dgm:prSet presAssocID="{E64E1AE3-A3B0-4A17-AF9A-656CF2CB2007}" presName="spaceBetweenRectangles" presStyleCnt="0"/>
      <dgm:spPr/>
    </dgm:pt>
    <dgm:pt modelId="{E43F9354-CF04-4701-BB84-0F4E14376BDC}" type="pres">
      <dgm:prSet presAssocID="{CCB35D90-DACE-4F6D-B52D-EAA246CE4BC1}" presName="parentLin" presStyleCnt="0"/>
      <dgm:spPr/>
    </dgm:pt>
    <dgm:pt modelId="{F4C13C69-69FE-44CA-9C7A-1DD1235379F8}" type="pres">
      <dgm:prSet presAssocID="{CCB35D90-DACE-4F6D-B52D-EAA246CE4BC1}" presName="parentLeftMargin" presStyleLbl="node1" presStyleIdx="2" presStyleCnt="4"/>
      <dgm:spPr/>
    </dgm:pt>
    <dgm:pt modelId="{1533F2E7-4E5F-4088-AEB0-52C4C8F0D275}" type="pres">
      <dgm:prSet presAssocID="{CCB35D90-DACE-4F6D-B52D-EAA246CE4BC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10302B5-2E1F-421F-BB58-558A023B2502}" type="pres">
      <dgm:prSet presAssocID="{CCB35D90-DACE-4F6D-B52D-EAA246CE4BC1}" presName="negativeSpace" presStyleCnt="0"/>
      <dgm:spPr/>
    </dgm:pt>
    <dgm:pt modelId="{A24968EB-CB99-4E74-B80B-A29C52C60D27}" type="pres">
      <dgm:prSet presAssocID="{CCB35D90-DACE-4F6D-B52D-EAA246CE4BC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C3A1207-00E8-473A-BC04-292A6EE2B203}" type="presOf" srcId="{1538C43F-735B-4F02-B14F-CC858922AE99}" destId="{8E526C26-C71A-4C84-BEF8-7584CFB21ABD}" srcOrd="0" destOrd="0" presId="urn:microsoft.com/office/officeart/2005/8/layout/list1"/>
    <dgm:cxn modelId="{705B2308-3DD6-4884-85B8-5F99BC3FEA03}" type="presOf" srcId="{78AAD569-155C-442A-B2FB-C7570F7560E5}" destId="{7DE4D67F-1BE4-458E-8321-F5BCF4222F27}" srcOrd="0" destOrd="0" presId="urn:microsoft.com/office/officeart/2005/8/layout/list1"/>
    <dgm:cxn modelId="{220DA727-2A83-4F43-8E7F-B7D70C2CD599}" srcId="{1538C43F-735B-4F02-B14F-CC858922AE99}" destId="{AF149BD1-5E91-4CBC-B181-B32A29F9BAA0}" srcOrd="1" destOrd="0" parTransId="{E3F139DA-3C25-4C89-8F6B-5351B60DC5FD}" sibTransId="{3AE7DA13-19CD-4CD9-B38B-E2727E73AF15}"/>
    <dgm:cxn modelId="{E617B76F-BE50-4775-A3C2-C0E13D4C2296}" type="presOf" srcId="{CCB35D90-DACE-4F6D-B52D-EAA246CE4BC1}" destId="{F4C13C69-69FE-44CA-9C7A-1DD1235379F8}" srcOrd="0" destOrd="0" presId="urn:microsoft.com/office/officeart/2005/8/layout/list1"/>
    <dgm:cxn modelId="{8DC3937B-44E6-444A-A8DF-B10B9D344A9B}" srcId="{1538C43F-735B-4F02-B14F-CC858922AE99}" destId="{CCB35D90-DACE-4F6D-B52D-EAA246CE4BC1}" srcOrd="3" destOrd="0" parTransId="{7589064F-C18E-4BA4-A66F-C7BB835C9525}" sibTransId="{7EB04B6A-5A7B-43FF-B48C-2D5539F8FFB5}"/>
    <dgm:cxn modelId="{AAF7B1AA-E792-4733-B04A-9B7CEF77A809}" type="presOf" srcId="{2F073267-CA86-4A4A-9FA6-65941D4E223C}" destId="{4A6CBF35-2990-4A03-A7B6-74F98B61455F}" srcOrd="0" destOrd="0" presId="urn:microsoft.com/office/officeart/2005/8/layout/list1"/>
    <dgm:cxn modelId="{06CB77AE-D961-4F88-80F1-015B1ED52374}" type="presOf" srcId="{AF149BD1-5E91-4CBC-B181-B32A29F9BAA0}" destId="{684AEED8-FDF0-40DD-8472-CC67457B2A6D}" srcOrd="1" destOrd="0" presId="urn:microsoft.com/office/officeart/2005/8/layout/list1"/>
    <dgm:cxn modelId="{47D430B1-8AAB-4C8B-ACA9-90B89482B9FA}" srcId="{2F073267-CA86-4A4A-9FA6-65941D4E223C}" destId="{0B9A7CB3-B0B5-48A0-8419-2B31CB12715E}" srcOrd="0" destOrd="0" parTransId="{55058E76-5E50-42BA-A75B-FD2CBDE50734}" sibTransId="{F18F058B-CA72-49A6-AD61-58EB476A5AC0}"/>
    <dgm:cxn modelId="{2DFED0C0-AE02-46A3-9923-69F4E9DA97C9}" srcId="{1538C43F-735B-4F02-B14F-CC858922AE99}" destId="{78AAD569-155C-442A-B2FB-C7570F7560E5}" srcOrd="2" destOrd="0" parTransId="{8C907601-D860-4D68-B764-3FB05EACB3F0}" sibTransId="{E64E1AE3-A3B0-4A17-AF9A-656CF2CB2007}"/>
    <dgm:cxn modelId="{8423A2CA-4E51-49DA-8769-1583EF796A8D}" type="presOf" srcId="{2F073267-CA86-4A4A-9FA6-65941D4E223C}" destId="{9F3FF0D8-189A-49D2-A55C-71463AAF6E02}" srcOrd="1" destOrd="0" presId="urn:microsoft.com/office/officeart/2005/8/layout/list1"/>
    <dgm:cxn modelId="{787FDECA-3554-45EA-BFBC-8387A5DB4166}" type="presOf" srcId="{78AAD569-155C-442A-B2FB-C7570F7560E5}" destId="{4F38F1E2-016C-4CE9-8849-9082E7F504F6}" srcOrd="1" destOrd="0" presId="urn:microsoft.com/office/officeart/2005/8/layout/list1"/>
    <dgm:cxn modelId="{546421CF-DF7E-41D1-A4D1-B4E3B37718E8}" srcId="{1538C43F-735B-4F02-B14F-CC858922AE99}" destId="{2F073267-CA86-4A4A-9FA6-65941D4E223C}" srcOrd="0" destOrd="0" parTransId="{EAAEE14E-421B-4987-B518-964C29F623F9}" sibTransId="{D976271D-82FD-4D1E-BBFC-9A4FEC3C6779}"/>
    <dgm:cxn modelId="{1379E8DE-103B-47CE-ABEE-AD0C74019FA1}" type="presOf" srcId="{C33D1184-1231-4F92-982E-5AD61AE5479E}" destId="{B9552206-CC24-4FEF-812F-D28EBF3C58B4}" srcOrd="0" destOrd="0" presId="urn:microsoft.com/office/officeart/2005/8/layout/list1"/>
    <dgm:cxn modelId="{C7A8BDF1-8EC4-434D-AB25-72A3C28C3B66}" type="presOf" srcId="{CCB35D90-DACE-4F6D-B52D-EAA246CE4BC1}" destId="{1533F2E7-4E5F-4088-AEB0-52C4C8F0D275}" srcOrd="1" destOrd="0" presId="urn:microsoft.com/office/officeart/2005/8/layout/list1"/>
    <dgm:cxn modelId="{988447F8-53B2-4CD4-AAF6-0EF613AC611A}" srcId="{AF149BD1-5E91-4CBC-B181-B32A29F9BAA0}" destId="{C33D1184-1231-4F92-982E-5AD61AE5479E}" srcOrd="0" destOrd="0" parTransId="{3D218A3C-11CF-40E9-B333-0F8EFBE86CD4}" sibTransId="{730F8D0E-269D-4E50-954F-87DA8A7E605C}"/>
    <dgm:cxn modelId="{7CE89EFA-12EE-4EB2-91CF-4792FD5CD707}" type="presOf" srcId="{0B9A7CB3-B0B5-48A0-8419-2B31CB12715E}" destId="{035423BD-84B5-4F5B-BD6E-D290EA7203D4}" srcOrd="0" destOrd="0" presId="urn:microsoft.com/office/officeart/2005/8/layout/list1"/>
    <dgm:cxn modelId="{50670AFC-E35D-4AD0-A3FE-E8F15A4E1539}" type="presOf" srcId="{AF149BD1-5E91-4CBC-B181-B32A29F9BAA0}" destId="{74B8D851-19A8-4F1E-82A5-B80CADB18BE7}" srcOrd="0" destOrd="0" presId="urn:microsoft.com/office/officeart/2005/8/layout/list1"/>
    <dgm:cxn modelId="{1AED9F95-08A8-4713-AE64-E7EC9D035B62}" type="presParOf" srcId="{8E526C26-C71A-4C84-BEF8-7584CFB21ABD}" destId="{881BF164-CBC0-4FBF-BEAB-5D84C1A3AFA7}" srcOrd="0" destOrd="0" presId="urn:microsoft.com/office/officeart/2005/8/layout/list1"/>
    <dgm:cxn modelId="{184E0148-D61F-4412-9500-058635049ED9}" type="presParOf" srcId="{881BF164-CBC0-4FBF-BEAB-5D84C1A3AFA7}" destId="{4A6CBF35-2990-4A03-A7B6-74F98B61455F}" srcOrd="0" destOrd="0" presId="urn:microsoft.com/office/officeart/2005/8/layout/list1"/>
    <dgm:cxn modelId="{A9B9916D-3D62-43F4-A84C-6F4B82D2C433}" type="presParOf" srcId="{881BF164-CBC0-4FBF-BEAB-5D84C1A3AFA7}" destId="{9F3FF0D8-189A-49D2-A55C-71463AAF6E02}" srcOrd="1" destOrd="0" presId="urn:microsoft.com/office/officeart/2005/8/layout/list1"/>
    <dgm:cxn modelId="{78101795-B47D-45D2-B4DC-896FE7134EEA}" type="presParOf" srcId="{8E526C26-C71A-4C84-BEF8-7584CFB21ABD}" destId="{9D7436E1-F044-4617-BA5B-1124EE9DDDFF}" srcOrd="1" destOrd="0" presId="urn:microsoft.com/office/officeart/2005/8/layout/list1"/>
    <dgm:cxn modelId="{0EF6636B-A58B-45A9-AD12-139FAB247ECD}" type="presParOf" srcId="{8E526C26-C71A-4C84-BEF8-7584CFB21ABD}" destId="{035423BD-84B5-4F5B-BD6E-D290EA7203D4}" srcOrd="2" destOrd="0" presId="urn:microsoft.com/office/officeart/2005/8/layout/list1"/>
    <dgm:cxn modelId="{1E737B0E-D7AE-4234-A07B-AE3826A1F51C}" type="presParOf" srcId="{8E526C26-C71A-4C84-BEF8-7584CFB21ABD}" destId="{9ECEAD21-D027-41BF-AA8C-3E2170CECCA5}" srcOrd="3" destOrd="0" presId="urn:microsoft.com/office/officeart/2005/8/layout/list1"/>
    <dgm:cxn modelId="{08678830-3DCD-4E7E-BEF4-9DD2E3B9E232}" type="presParOf" srcId="{8E526C26-C71A-4C84-BEF8-7584CFB21ABD}" destId="{F97CEC8E-5682-48E9-A0F0-D5CB600749FB}" srcOrd="4" destOrd="0" presId="urn:microsoft.com/office/officeart/2005/8/layout/list1"/>
    <dgm:cxn modelId="{6E0ED70C-CCFF-4D6D-98E5-AD40199FA115}" type="presParOf" srcId="{F97CEC8E-5682-48E9-A0F0-D5CB600749FB}" destId="{74B8D851-19A8-4F1E-82A5-B80CADB18BE7}" srcOrd="0" destOrd="0" presId="urn:microsoft.com/office/officeart/2005/8/layout/list1"/>
    <dgm:cxn modelId="{45E7E972-BE9F-4D83-A593-F181F100E808}" type="presParOf" srcId="{F97CEC8E-5682-48E9-A0F0-D5CB600749FB}" destId="{684AEED8-FDF0-40DD-8472-CC67457B2A6D}" srcOrd="1" destOrd="0" presId="urn:microsoft.com/office/officeart/2005/8/layout/list1"/>
    <dgm:cxn modelId="{A03F5284-4D76-46F8-8B3F-36E17C2018DF}" type="presParOf" srcId="{8E526C26-C71A-4C84-BEF8-7584CFB21ABD}" destId="{C56588B2-4328-4543-8BD1-F71CEBC2BBC0}" srcOrd="5" destOrd="0" presId="urn:microsoft.com/office/officeart/2005/8/layout/list1"/>
    <dgm:cxn modelId="{F01F7BFE-C9A1-4246-B5F4-AE11260A38F8}" type="presParOf" srcId="{8E526C26-C71A-4C84-BEF8-7584CFB21ABD}" destId="{B9552206-CC24-4FEF-812F-D28EBF3C58B4}" srcOrd="6" destOrd="0" presId="urn:microsoft.com/office/officeart/2005/8/layout/list1"/>
    <dgm:cxn modelId="{3D075E30-3A0D-410A-9C08-67E84DFBE9DA}" type="presParOf" srcId="{8E526C26-C71A-4C84-BEF8-7584CFB21ABD}" destId="{7B8CFB49-B7A0-48FA-B01B-541C778EEE5E}" srcOrd="7" destOrd="0" presId="urn:microsoft.com/office/officeart/2005/8/layout/list1"/>
    <dgm:cxn modelId="{3C92F771-3D0E-47AF-BB1A-40256C6A0501}" type="presParOf" srcId="{8E526C26-C71A-4C84-BEF8-7584CFB21ABD}" destId="{87E97298-4A9E-4DB0-BF37-29AA5497D03A}" srcOrd="8" destOrd="0" presId="urn:microsoft.com/office/officeart/2005/8/layout/list1"/>
    <dgm:cxn modelId="{8A79425A-109C-4F33-9811-A750EAB535FC}" type="presParOf" srcId="{87E97298-4A9E-4DB0-BF37-29AA5497D03A}" destId="{7DE4D67F-1BE4-458E-8321-F5BCF4222F27}" srcOrd="0" destOrd="0" presId="urn:microsoft.com/office/officeart/2005/8/layout/list1"/>
    <dgm:cxn modelId="{044B378E-28F9-4E20-97B0-C3701D8E75C0}" type="presParOf" srcId="{87E97298-4A9E-4DB0-BF37-29AA5497D03A}" destId="{4F38F1E2-016C-4CE9-8849-9082E7F504F6}" srcOrd="1" destOrd="0" presId="urn:microsoft.com/office/officeart/2005/8/layout/list1"/>
    <dgm:cxn modelId="{10CEF8F7-33F1-41B2-B697-E53C98EC1202}" type="presParOf" srcId="{8E526C26-C71A-4C84-BEF8-7584CFB21ABD}" destId="{04EF0E5F-8D48-4F06-B657-104EFBD70A05}" srcOrd="9" destOrd="0" presId="urn:microsoft.com/office/officeart/2005/8/layout/list1"/>
    <dgm:cxn modelId="{C4A7612C-7084-4CC7-8549-C20A987CE363}" type="presParOf" srcId="{8E526C26-C71A-4C84-BEF8-7584CFB21ABD}" destId="{55E88A3B-DE69-430B-9167-13013F9DB731}" srcOrd="10" destOrd="0" presId="urn:microsoft.com/office/officeart/2005/8/layout/list1"/>
    <dgm:cxn modelId="{E7F995FB-A0EC-4F13-A025-29F08EE24C20}" type="presParOf" srcId="{8E526C26-C71A-4C84-BEF8-7584CFB21ABD}" destId="{5C0A205A-9B1E-4DC6-B377-08CA585E7EF1}" srcOrd="11" destOrd="0" presId="urn:microsoft.com/office/officeart/2005/8/layout/list1"/>
    <dgm:cxn modelId="{D6CC64F7-E303-4672-8EA5-3FFC2DDC6931}" type="presParOf" srcId="{8E526C26-C71A-4C84-BEF8-7584CFB21ABD}" destId="{E43F9354-CF04-4701-BB84-0F4E14376BDC}" srcOrd="12" destOrd="0" presId="urn:microsoft.com/office/officeart/2005/8/layout/list1"/>
    <dgm:cxn modelId="{CD8B1529-B1C9-44A5-861C-D70635EC0045}" type="presParOf" srcId="{E43F9354-CF04-4701-BB84-0F4E14376BDC}" destId="{F4C13C69-69FE-44CA-9C7A-1DD1235379F8}" srcOrd="0" destOrd="0" presId="urn:microsoft.com/office/officeart/2005/8/layout/list1"/>
    <dgm:cxn modelId="{4C6CF220-B57B-4DA8-8F22-AE8369456B3D}" type="presParOf" srcId="{E43F9354-CF04-4701-BB84-0F4E14376BDC}" destId="{1533F2E7-4E5F-4088-AEB0-52C4C8F0D275}" srcOrd="1" destOrd="0" presId="urn:microsoft.com/office/officeart/2005/8/layout/list1"/>
    <dgm:cxn modelId="{F0D1F908-D0C2-4E19-A4A1-8CD491CCA111}" type="presParOf" srcId="{8E526C26-C71A-4C84-BEF8-7584CFB21ABD}" destId="{E10302B5-2E1F-421F-BB58-558A023B2502}" srcOrd="13" destOrd="0" presId="urn:microsoft.com/office/officeart/2005/8/layout/list1"/>
    <dgm:cxn modelId="{D182EBCC-DB6C-4BFD-B52F-B2EB260A38F6}" type="presParOf" srcId="{8E526C26-C71A-4C84-BEF8-7584CFB21ABD}" destId="{A24968EB-CB99-4E74-B80B-A29C52C60D2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FB8587-4285-473D-922A-F8632F29774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6C850D2B-4FE4-44FB-98FF-15C687B464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Two rainy seasons in the South</a:t>
          </a:r>
          <a:r>
            <a:rPr lang="en-US"/>
            <a:t>, average rainfall of 1,207mm and one season in the northern sector.</a:t>
          </a:r>
        </a:p>
      </dgm:t>
    </dgm:pt>
    <dgm:pt modelId="{241DD908-3E27-432F-8A11-D24EA05DBA7E}" type="parTrans" cxnId="{1ED84FE8-95C2-43F9-855C-43C2EA5D82A1}">
      <dgm:prSet/>
      <dgm:spPr/>
      <dgm:t>
        <a:bodyPr/>
        <a:lstStyle/>
        <a:p>
          <a:endParaRPr lang="en-US"/>
        </a:p>
      </dgm:t>
    </dgm:pt>
    <dgm:pt modelId="{94141D97-8011-4299-B055-88AA2E52982E}" type="sibTrans" cxnId="{1ED84FE8-95C2-43F9-855C-43C2EA5D82A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984FD07-9046-436E-8E6E-0A3A7DBDB3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Well-endowed water resources</a:t>
          </a:r>
          <a:r>
            <a:rPr lang="en-US"/>
            <a:t>  - total length of </a:t>
          </a:r>
          <a:r>
            <a:rPr lang="en-US" b="1"/>
            <a:t>6,917 km </a:t>
          </a:r>
          <a:endParaRPr lang="en-US"/>
        </a:p>
      </dgm:t>
    </dgm:pt>
    <dgm:pt modelId="{E304B07A-D74F-4177-814C-7FD1967CF42E}" type="parTrans" cxnId="{A763A09A-6F3F-4F52-93D6-9314C4C645CA}">
      <dgm:prSet/>
      <dgm:spPr/>
      <dgm:t>
        <a:bodyPr/>
        <a:lstStyle/>
        <a:p>
          <a:endParaRPr lang="en-US"/>
        </a:p>
      </dgm:t>
    </dgm:pt>
    <dgm:pt modelId="{78854807-1408-4528-9426-57626570AB08}" type="sibTrans" cxnId="{A763A09A-6F3F-4F52-93D6-9314C4C645C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120B0EC-89DE-4963-B457-2C67E76D08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Warm tropical climate</a:t>
          </a:r>
        </a:p>
      </dgm:t>
    </dgm:pt>
    <dgm:pt modelId="{FD330127-E686-4AE2-ABE8-1ECAE3337E59}" type="parTrans" cxnId="{15F84D19-05B5-4417-867F-0B43FB845FC7}">
      <dgm:prSet/>
      <dgm:spPr/>
      <dgm:t>
        <a:bodyPr/>
        <a:lstStyle/>
        <a:p>
          <a:endParaRPr lang="en-US"/>
        </a:p>
      </dgm:t>
    </dgm:pt>
    <dgm:pt modelId="{2F0F2833-8932-4C7A-AD07-3FF3F2F9F95A}" type="sibTrans" cxnId="{15F84D19-05B5-4417-867F-0B43FB845FC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4070EB6-AC7F-45E6-8331-7C2DE2D529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Best soil for production of Stevia (non-diabetic sugar)</a:t>
          </a:r>
        </a:p>
      </dgm:t>
    </dgm:pt>
    <dgm:pt modelId="{A85B16D1-3864-40D3-9C04-8CDBE02A8372}" type="parTrans" cxnId="{C318DD14-D2EE-497B-9128-D6FEEC633905}">
      <dgm:prSet/>
      <dgm:spPr/>
      <dgm:t>
        <a:bodyPr/>
        <a:lstStyle/>
        <a:p>
          <a:endParaRPr lang="en-US"/>
        </a:p>
      </dgm:t>
    </dgm:pt>
    <dgm:pt modelId="{78224C0A-6755-4102-AE58-4E78631D8937}" type="sibTrans" cxnId="{C318DD14-D2EE-497B-9128-D6FEEC633905}">
      <dgm:prSet/>
      <dgm:spPr/>
      <dgm:t>
        <a:bodyPr/>
        <a:lstStyle/>
        <a:p>
          <a:endParaRPr lang="en-US"/>
        </a:p>
      </dgm:t>
    </dgm:pt>
    <dgm:pt modelId="{FE230D16-79AB-49EB-8F5D-F79E6DC7F8F9}" type="pres">
      <dgm:prSet presAssocID="{3DFB8587-4285-473D-922A-F8632F297743}" presName="root" presStyleCnt="0">
        <dgm:presLayoutVars>
          <dgm:dir/>
          <dgm:resizeHandles val="exact"/>
        </dgm:presLayoutVars>
      </dgm:prSet>
      <dgm:spPr/>
    </dgm:pt>
    <dgm:pt modelId="{C0515232-36E4-46D2-AD32-6DB9270DE08C}" type="pres">
      <dgm:prSet presAssocID="{3DFB8587-4285-473D-922A-F8632F297743}" presName="container" presStyleCnt="0">
        <dgm:presLayoutVars>
          <dgm:dir/>
          <dgm:resizeHandles val="exact"/>
        </dgm:presLayoutVars>
      </dgm:prSet>
      <dgm:spPr/>
    </dgm:pt>
    <dgm:pt modelId="{06EF6750-376F-4220-AEB9-421F546F88A1}" type="pres">
      <dgm:prSet presAssocID="{6C850D2B-4FE4-44FB-98FF-15C687B4642B}" presName="compNode" presStyleCnt="0"/>
      <dgm:spPr/>
    </dgm:pt>
    <dgm:pt modelId="{BE509871-E464-4263-AD8D-EC711B8433FB}" type="pres">
      <dgm:prSet presAssocID="{6C850D2B-4FE4-44FB-98FF-15C687B4642B}" presName="iconBgRect" presStyleLbl="bgShp" presStyleIdx="0" presStyleCnt="4"/>
      <dgm:spPr/>
    </dgm:pt>
    <dgm:pt modelId="{1C724614-4329-4B05-893F-FA8F9D22869B}" type="pres">
      <dgm:prSet presAssocID="{6C850D2B-4FE4-44FB-98FF-15C687B4642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"/>
        </a:ext>
      </dgm:extLst>
    </dgm:pt>
    <dgm:pt modelId="{90220F48-0EB4-4F64-A8CF-0DE7DDA4D5AA}" type="pres">
      <dgm:prSet presAssocID="{6C850D2B-4FE4-44FB-98FF-15C687B4642B}" presName="spaceRect" presStyleCnt="0"/>
      <dgm:spPr/>
    </dgm:pt>
    <dgm:pt modelId="{38D4F442-5F27-45DA-B0EE-48E52FA0131D}" type="pres">
      <dgm:prSet presAssocID="{6C850D2B-4FE4-44FB-98FF-15C687B4642B}" presName="textRect" presStyleLbl="revTx" presStyleIdx="0" presStyleCnt="4">
        <dgm:presLayoutVars>
          <dgm:chMax val="1"/>
          <dgm:chPref val="1"/>
        </dgm:presLayoutVars>
      </dgm:prSet>
      <dgm:spPr/>
    </dgm:pt>
    <dgm:pt modelId="{9D833367-2FAD-4F26-B60A-4CF696EACDE5}" type="pres">
      <dgm:prSet presAssocID="{94141D97-8011-4299-B055-88AA2E52982E}" presName="sibTrans" presStyleLbl="sibTrans2D1" presStyleIdx="0" presStyleCnt="0"/>
      <dgm:spPr/>
    </dgm:pt>
    <dgm:pt modelId="{F8FBC3EB-4D6E-478A-964F-0F4BD95C8881}" type="pres">
      <dgm:prSet presAssocID="{E984FD07-9046-436E-8E6E-0A3A7DBDB3EE}" presName="compNode" presStyleCnt="0"/>
      <dgm:spPr/>
    </dgm:pt>
    <dgm:pt modelId="{5CABFBED-4ACB-4046-A7FC-C636BB959479}" type="pres">
      <dgm:prSet presAssocID="{E984FD07-9046-436E-8E6E-0A3A7DBDB3EE}" presName="iconBgRect" presStyleLbl="bgShp" presStyleIdx="1" presStyleCnt="4"/>
      <dgm:spPr/>
    </dgm:pt>
    <dgm:pt modelId="{475D4513-2A02-4091-9C5B-19628755A89B}" type="pres">
      <dgm:prSet presAssocID="{E984FD07-9046-436E-8E6E-0A3A7DBDB3E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F496BC38-8E6D-4349-8975-8724D0F568F4}" type="pres">
      <dgm:prSet presAssocID="{E984FD07-9046-436E-8E6E-0A3A7DBDB3EE}" presName="spaceRect" presStyleCnt="0"/>
      <dgm:spPr/>
    </dgm:pt>
    <dgm:pt modelId="{D05FB3C5-C38D-4D4D-A672-99F22FAA042A}" type="pres">
      <dgm:prSet presAssocID="{E984FD07-9046-436E-8E6E-0A3A7DBDB3EE}" presName="textRect" presStyleLbl="revTx" presStyleIdx="1" presStyleCnt="4">
        <dgm:presLayoutVars>
          <dgm:chMax val="1"/>
          <dgm:chPref val="1"/>
        </dgm:presLayoutVars>
      </dgm:prSet>
      <dgm:spPr/>
    </dgm:pt>
    <dgm:pt modelId="{863CBC86-357D-4E85-BBCD-1A5A55AD61C8}" type="pres">
      <dgm:prSet presAssocID="{78854807-1408-4528-9426-57626570AB08}" presName="sibTrans" presStyleLbl="sibTrans2D1" presStyleIdx="0" presStyleCnt="0"/>
      <dgm:spPr/>
    </dgm:pt>
    <dgm:pt modelId="{39803689-A690-4FE5-BCE3-F3D589359FFF}" type="pres">
      <dgm:prSet presAssocID="{7120B0EC-89DE-4963-B457-2C67E76D0809}" presName="compNode" presStyleCnt="0"/>
      <dgm:spPr/>
    </dgm:pt>
    <dgm:pt modelId="{78C53CC6-D966-4CAC-BC66-1EC3F5DE76E6}" type="pres">
      <dgm:prSet presAssocID="{7120B0EC-89DE-4963-B457-2C67E76D0809}" presName="iconBgRect" presStyleLbl="bgShp" presStyleIdx="2" presStyleCnt="4"/>
      <dgm:spPr/>
    </dgm:pt>
    <dgm:pt modelId="{AA29F97B-B20B-4001-9ED9-8BB12C0D65A3}" type="pres">
      <dgm:prSet presAssocID="{7120B0EC-89DE-4963-B457-2C67E76D080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F7823816-AC77-4A05-8195-F07A3A438E96}" type="pres">
      <dgm:prSet presAssocID="{7120B0EC-89DE-4963-B457-2C67E76D0809}" presName="spaceRect" presStyleCnt="0"/>
      <dgm:spPr/>
    </dgm:pt>
    <dgm:pt modelId="{03926E9E-DB5D-44A6-A45D-C80E9AA45E52}" type="pres">
      <dgm:prSet presAssocID="{7120B0EC-89DE-4963-B457-2C67E76D0809}" presName="textRect" presStyleLbl="revTx" presStyleIdx="2" presStyleCnt="4">
        <dgm:presLayoutVars>
          <dgm:chMax val="1"/>
          <dgm:chPref val="1"/>
        </dgm:presLayoutVars>
      </dgm:prSet>
      <dgm:spPr/>
    </dgm:pt>
    <dgm:pt modelId="{AB3A89F4-E1D0-4A1A-9DA1-8CAE7844BCB1}" type="pres">
      <dgm:prSet presAssocID="{2F0F2833-8932-4C7A-AD07-3FF3F2F9F95A}" presName="sibTrans" presStyleLbl="sibTrans2D1" presStyleIdx="0" presStyleCnt="0"/>
      <dgm:spPr/>
    </dgm:pt>
    <dgm:pt modelId="{61085A23-D706-4D64-901F-731A8A1D6C4F}" type="pres">
      <dgm:prSet presAssocID="{84070EB6-AC7F-45E6-8331-7C2DE2D52997}" presName="compNode" presStyleCnt="0"/>
      <dgm:spPr/>
    </dgm:pt>
    <dgm:pt modelId="{329B7A42-1F15-4D0E-A15F-815C5EA7329D}" type="pres">
      <dgm:prSet presAssocID="{84070EB6-AC7F-45E6-8331-7C2DE2D52997}" presName="iconBgRect" presStyleLbl="bgShp" presStyleIdx="3" presStyleCnt="4"/>
      <dgm:spPr/>
    </dgm:pt>
    <dgm:pt modelId="{CA3C99AB-F28E-49F7-BF0F-7F7F4B8B2918}" type="pres">
      <dgm:prSet presAssocID="{84070EB6-AC7F-45E6-8331-7C2DE2D5299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C6F609C2-6F32-4D14-A523-817A03AEBE08}" type="pres">
      <dgm:prSet presAssocID="{84070EB6-AC7F-45E6-8331-7C2DE2D52997}" presName="spaceRect" presStyleCnt="0"/>
      <dgm:spPr/>
    </dgm:pt>
    <dgm:pt modelId="{C05DF23F-1E02-48CA-8084-E3AA40869BC9}" type="pres">
      <dgm:prSet presAssocID="{84070EB6-AC7F-45E6-8331-7C2DE2D5299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318DD14-D2EE-497B-9128-D6FEEC633905}" srcId="{3DFB8587-4285-473D-922A-F8632F297743}" destId="{84070EB6-AC7F-45E6-8331-7C2DE2D52997}" srcOrd="3" destOrd="0" parTransId="{A85B16D1-3864-40D3-9C04-8CDBE02A8372}" sibTransId="{78224C0A-6755-4102-AE58-4E78631D8937}"/>
    <dgm:cxn modelId="{15F84D19-05B5-4417-867F-0B43FB845FC7}" srcId="{3DFB8587-4285-473D-922A-F8632F297743}" destId="{7120B0EC-89DE-4963-B457-2C67E76D0809}" srcOrd="2" destOrd="0" parTransId="{FD330127-E686-4AE2-ABE8-1ECAE3337E59}" sibTransId="{2F0F2833-8932-4C7A-AD07-3FF3F2F9F95A}"/>
    <dgm:cxn modelId="{0BCBE421-ED67-492F-B78D-2E54DFA135D5}" type="presOf" srcId="{84070EB6-AC7F-45E6-8331-7C2DE2D52997}" destId="{C05DF23F-1E02-48CA-8084-E3AA40869BC9}" srcOrd="0" destOrd="0" presId="urn:microsoft.com/office/officeart/2018/2/layout/IconCircleList"/>
    <dgm:cxn modelId="{F8E3082F-65AC-42D4-8049-E060CD282448}" type="presOf" srcId="{7120B0EC-89DE-4963-B457-2C67E76D0809}" destId="{03926E9E-DB5D-44A6-A45D-C80E9AA45E52}" srcOrd="0" destOrd="0" presId="urn:microsoft.com/office/officeart/2018/2/layout/IconCircleList"/>
    <dgm:cxn modelId="{0396395B-57AC-494D-A020-D9A496C044CE}" type="presOf" srcId="{E984FD07-9046-436E-8E6E-0A3A7DBDB3EE}" destId="{D05FB3C5-C38D-4D4D-A672-99F22FAA042A}" srcOrd="0" destOrd="0" presId="urn:microsoft.com/office/officeart/2018/2/layout/IconCircleList"/>
    <dgm:cxn modelId="{DFD0906C-CB5F-497E-B904-980198F84411}" type="presOf" srcId="{6C850D2B-4FE4-44FB-98FF-15C687B4642B}" destId="{38D4F442-5F27-45DA-B0EE-48E52FA0131D}" srcOrd="0" destOrd="0" presId="urn:microsoft.com/office/officeart/2018/2/layout/IconCircleList"/>
    <dgm:cxn modelId="{A763A09A-6F3F-4F52-93D6-9314C4C645CA}" srcId="{3DFB8587-4285-473D-922A-F8632F297743}" destId="{E984FD07-9046-436E-8E6E-0A3A7DBDB3EE}" srcOrd="1" destOrd="0" parTransId="{E304B07A-D74F-4177-814C-7FD1967CF42E}" sibTransId="{78854807-1408-4528-9426-57626570AB08}"/>
    <dgm:cxn modelId="{99D7B0B2-4C9A-4652-B66F-7F6D86EC3B03}" type="presOf" srcId="{94141D97-8011-4299-B055-88AA2E52982E}" destId="{9D833367-2FAD-4F26-B60A-4CF696EACDE5}" srcOrd="0" destOrd="0" presId="urn:microsoft.com/office/officeart/2018/2/layout/IconCircleList"/>
    <dgm:cxn modelId="{62C2EEB2-5B65-4FC3-95F5-1CE32EE4A195}" type="presOf" srcId="{78854807-1408-4528-9426-57626570AB08}" destId="{863CBC86-357D-4E85-BBCD-1A5A55AD61C8}" srcOrd="0" destOrd="0" presId="urn:microsoft.com/office/officeart/2018/2/layout/IconCircleList"/>
    <dgm:cxn modelId="{2577FCC0-D205-4554-8C7F-04968DA3789A}" type="presOf" srcId="{2F0F2833-8932-4C7A-AD07-3FF3F2F9F95A}" destId="{AB3A89F4-E1D0-4A1A-9DA1-8CAE7844BCB1}" srcOrd="0" destOrd="0" presId="urn:microsoft.com/office/officeart/2018/2/layout/IconCircleList"/>
    <dgm:cxn modelId="{DBDF86E0-261C-457A-AD4F-4FD1FE3A20DD}" type="presOf" srcId="{3DFB8587-4285-473D-922A-F8632F297743}" destId="{FE230D16-79AB-49EB-8F5D-F79E6DC7F8F9}" srcOrd="0" destOrd="0" presId="urn:microsoft.com/office/officeart/2018/2/layout/IconCircleList"/>
    <dgm:cxn modelId="{1ED84FE8-95C2-43F9-855C-43C2EA5D82A1}" srcId="{3DFB8587-4285-473D-922A-F8632F297743}" destId="{6C850D2B-4FE4-44FB-98FF-15C687B4642B}" srcOrd="0" destOrd="0" parTransId="{241DD908-3E27-432F-8A11-D24EA05DBA7E}" sibTransId="{94141D97-8011-4299-B055-88AA2E52982E}"/>
    <dgm:cxn modelId="{7CAA763C-6FD5-4A5F-B35B-DB72139E24CA}" type="presParOf" srcId="{FE230D16-79AB-49EB-8F5D-F79E6DC7F8F9}" destId="{C0515232-36E4-46D2-AD32-6DB9270DE08C}" srcOrd="0" destOrd="0" presId="urn:microsoft.com/office/officeart/2018/2/layout/IconCircleList"/>
    <dgm:cxn modelId="{6ACC4801-506C-492B-BCDA-8D781D691AC1}" type="presParOf" srcId="{C0515232-36E4-46D2-AD32-6DB9270DE08C}" destId="{06EF6750-376F-4220-AEB9-421F546F88A1}" srcOrd="0" destOrd="0" presId="urn:microsoft.com/office/officeart/2018/2/layout/IconCircleList"/>
    <dgm:cxn modelId="{487DC270-C394-4B77-935B-4233790F6C0C}" type="presParOf" srcId="{06EF6750-376F-4220-AEB9-421F546F88A1}" destId="{BE509871-E464-4263-AD8D-EC711B8433FB}" srcOrd="0" destOrd="0" presId="urn:microsoft.com/office/officeart/2018/2/layout/IconCircleList"/>
    <dgm:cxn modelId="{9CB5C0D1-220C-4317-87A1-0C6392D8F012}" type="presParOf" srcId="{06EF6750-376F-4220-AEB9-421F546F88A1}" destId="{1C724614-4329-4B05-893F-FA8F9D22869B}" srcOrd="1" destOrd="0" presId="urn:microsoft.com/office/officeart/2018/2/layout/IconCircleList"/>
    <dgm:cxn modelId="{BDE8EBA3-57D4-405B-A9C0-F8EDCFF31593}" type="presParOf" srcId="{06EF6750-376F-4220-AEB9-421F546F88A1}" destId="{90220F48-0EB4-4F64-A8CF-0DE7DDA4D5AA}" srcOrd="2" destOrd="0" presId="urn:microsoft.com/office/officeart/2018/2/layout/IconCircleList"/>
    <dgm:cxn modelId="{F3F4E095-15D6-41C1-8457-0D8105A2F972}" type="presParOf" srcId="{06EF6750-376F-4220-AEB9-421F546F88A1}" destId="{38D4F442-5F27-45DA-B0EE-48E52FA0131D}" srcOrd="3" destOrd="0" presId="urn:microsoft.com/office/officeart/2018/2/layout/IconCircleList"/>
    <dgm:cxn modelId="{B53463B3-C723-46B6-91E6-B79F0202BE30}" type="presParOf" srcId="{C0515232-36E4-46D2-AD32-6DB9270DE08C}" destId="{9D833367-2FAD-4F26-B60A-4CF696EACDE5}" srcOrd="1" destOrd="0" presId="urn:microsoft.com/office/officeart/2018/2/layout/IconCircleList"/>
    <dgm:cxn modelId="{19ED17AA-71DE-4DF7-A479-BBB3A1282048}" type="presParOf" srcId="{C0515232-36E4-46D2-AD32-6DB9270DE08C}" destId="{F8FBC3EB-4D6E-478A-964F-0F4BD95C8881}" srcOrd="2" destOrd="0" presId="urn:microsoft.com/office/officeart/2018/2/layout/IconCircleList"/>
    <dgm:cxn modelId="{88ABF78A-4786-4CFA-9DA7-DBFB01A96701}" type="presParOf" srcId="{F8FBC3EB-4D6E-478A-964F-0F4BD95C8881}" destId="{5CABFBED-4ACB-4046-A7FC-C636BB959479}" srcOrd="0" destOrd="0" presId="urn:microsoft.com/office/officeart/2018/2/layout/IconCircleList"/>
    <dgm:cxn modelId="{2BDDF33E-18B0-4CF8-8F0E-CE001F71B263}" type="presParOf" srcId="{F8FBC3EB-4D6E-478A-964F-0F4BD95C8881}" destId="{475D4513-2A02-4091-9C5B-19628755A89B}" srcOrd="1" destOrd="0" presId="urn:microsoft.com/office/officeart/2018/2/layout/IconCircleList"/>
    <dgm:cxn modelId="{E9BCC90E-A407-4D85-9C8B-BC6CAE88A321}" type="presParOf" srcId="{F8FBC3EB-4D6E-478A-964F-0F4BD95C8881}" destId="{F496BC38-8E6D-4349-8975-8724D0F568F4}" srcOrd="2" destOrd="0" presId="urn:microsoft.com/office/officeart/2018/2/layout/IconCircleList"/>
    <dgm:cxn modelId="{EEF9A975-1A46-4FB6-B99E-C7233CD60624}" type="presParOf" srcId="{F8FBC3EB-4D6E-478A-964F-0F4BD95C8881}" destId="{D05FB3C5-C38D-4D4D-A672-99F22FAA042A}" srcOrd="3" destOrd="0" presId="urn:microsoft.com/office/officeart/2018/2/layout/IconCircleList"/>
    <dgm:cxn modelId="{622EFA82-7AD0-4F5E-8D2B-9575AA09626C}" type="presParOf" srcId="{C0515232-36E4-46D2-AD32-6DB9270DE08C}" destId="{863CBC86-357D-4E85-BBCD-1A5A55AD61C8}" srcOrd="3" destOrd="0" presId="urn:microsoft.com/office/officeart/2018/2/layout/IconCircleList"/>
    <dgm:cxn modelId="{04712427-73C1-4BD8-BBC3-F75EEDB7ECDF}" type="presParOf" srcId="{C0515232-36E4-46D2-AD32-6DB9270DE08C}" destId="{39803689-A690-4FE5-BCE3-F3D589359FFF}" srcOrd="4" destOrd="0" presId="urn:microsoft.com/office/officeart/2018/2/layout/IconCircleList"/>
    <dgm:cxn modelId="{1D55E3FC-1A17-4A39-9A7A-C856D2B00721}" type="presParOf" srcId="{39803689-A690-4FE5-BCE3-F3D589359FFF}" destId="{78C53CC6-D966-4CAC-BC66-1EC3F5DE76E6}" srcOrd="0" destOrd="0" presId="urn:microsoft.com/office/officeart/2018/2/layout/IconCircleList"/>
    <dgm:cxn modelId="{A575FDA5-1902-4B69-B940-9228667A9DF9}" type="presParOf" srcId="{39803689-A690-4FE5-BCE3-F3D589359FFF}" destId="{AA29F97B-B20B-4001-9ED9-8BB12C0D65A3}" srcOrd="1" destOrd="0" presId="urn:microsoft.com/office/officeart/2018/2/layout/IconCircleList"/>
    <dgm:cxn modelId="{77FA733D-7662-437A-BF70-6A6B5EAA85A0}" type="presParOf" srcId="{39803689-A690-4FE5-BCE3-F3D589359FFF}" destId="{F7823816-AC77-4A05-8195-F07A3A438E96}" srcOrd="2" destOrd="0" presId="urn:microsoft.com/office/officeart/2018/2/layout/IconCircleList"/>
    <dgm:cxn modelId="{E2901C8F-EC65-4F12-A6CA-DB01B69DC302}" type="presParOf" srcId="{39803689-A690-4FE5-BCE3-F3D589359FFF}" destId="{03926E9E-DB5D-44A6-A45D-C80E9AA45E52}" srcOrd="3" destOrd="0" presId="urn:microsoft.com/office/officeart/2018/2/layout/IconCircleList"/>
    <dgm:cxn modelId="{330CCF2E-8D6A-47B3-90F5-C71B9918B57F}" type="presParOf" srcId="{C0515232-36E4-46D2-AD32-6DB9270DE08C}" destId="{AB3A89F4-E1D0-4A1A-9DA1-8CAE7844BCB1}" srcOrd="5" destOrd="0" presId="urn:microsoft.com/office/officeart/2018/2/layout/IconCircleList"/>
    <dgm:cxn modelId="{C259CBA1-BA2C-46F5-A2B1-A2E77C6FF604}" type="presParOf" srcId="{C0515232-36E4-46D2-AD32-6DB9270DE08C}" destId="{61085A23-D706-4D64-901F-731A8A1D6C4F}" srcOrd="6" destOrd="0" presId="urn:microsoft.com/office/officeart/2018/2/layout/IconCircleList"/>
    <dgm:cxn modelId="{8F90CAD9-0E2E-440C-AB08-7E71A866B0AD}" type="presParOf" srcId="{61085A23-D706-4D64-901F-731A8A1D6C4F}" destId="{329B7A42-1F15-4D0E-A15F-815C5EA7329D}" srcOrd="0" destOrd="0" presId="urn:microsoft.com/office/officeart/2018/2/layout/IconCircleList"/>
    <dgm:cxn modelId="{116A9E3F-3EDA-4DDC-BD74-8435EC5B8C12}" type="presParOf" srcId="{61085A23-D706-4D64-901F-731A8A1D6C4F}" destId="{CA3C99AB-F28E-49F7-BF0F-7F7F4B8B2918}" srcOrd="1" destOrd="0" presId="urn:microsoft.com/office/officeart/2018/2/layout/IconCircleList"/>
    <dgm:cxn modelId="{4E96D6E1-1D2E-4E29-9557-D7B89B255304}" type="presParOf" srcId="{61085A23-D706-4D64-901F-731A8A1D6C4F}" destId="{C6F609C2-6F32-4D14-A523-817A03AEBE08}" srcOrd="2" destOrd="0" presId="urn:microsoft.com/office/officeart/2018/2/layout/IconCircleList"/>
    <dgm:cxn modelId="{9BA4EBEB-70B6-4777-8044-F38B372036E3}" type="presParOf" srcId="{61085A23-D706-4D64-901F-731A8A1D6C4F}" destId="{C05DF23F-1E02-48CA-8084-E3AA40869BC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757170-E692-4E9C-804E-D8E89DABBBF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ED23AAD-6F8B-492B-A73B-1CEFBA28816A}">
      <dgm:prSet/>
      <dgm:spPr/>
      <dgm:t>
        <a:bodyPr/>
        <a:lstStyle/>
        <a:p>
          <a:r>
            <a:rPr lang="en-GB" b="1"/>
            <a:t>Excellent agro-ecological conditions;</a:t>
          </a:r>
          <a:r>
            <a:rPr lang="en-GB"/>
            <a:t> </a:t>
          </a:r>
          <a:endParaRPr lang="en-US"/>
        </a:p>
      </dgm:t>
    </dgm:pt>
    <dgm:pt modelId="{BF1C93A3-2841-4932-9DD5-EA4D7682C5E8}" type="parTrans" cxnId="{CD9EADE5-2EF2-4373-BC22-7AC5D2BB2840}">
      <dgm:prSet/>
      <dgm:spPr/>
      <dgm:t>
        <a:bodyPr/>
        <a:lstStyle/>
        <a:p>
          <a:endParaRPr lang="en-US"/>
        </a:p>
      </dgm:t>
    </dgm:pt>
    <dgm:pt modelId="{106AEC73-1FD1-4072-8140-7A54B3505F11}" type="sibTrans" cxnId="{CD9EADE5-2EF2-4373-BC22-7AC5D2BB2840}">
      <dgm:prSet/>
      <dgm:spPr/>
      <dgm:t>
        <a:bodyPr/>
        <a:lstStyle/>
        <a:p>
          <a:endParaRPr lang="en-US"/>
        </a:p>
      </dgm:t>
    </dgm:pt>
    <dgm:pt modelId="{C7CB78F2-2196-4495-8F80-CC8097EB4213}">
      <dgm:prSet/>
      <dgm:spPr/>
      <dgm:t>
        <a:bodyPr/>
        <a:lstStyle/>
        <a:p>
          <a:r>
            <a:rPr lang="en-GB"/>
            <a:t>Various investment opportunities; and </a:t>
          </a:r>
          <a:endParaRPr lang="en-US"/>
        </a:p>
      </dgm:t>
    </dgm:pt>
    <dgm:pt modelId="{0D4F4E21-7A7C-4216-9CEA-1D2704BE535D}" type="parTrans" cxnId="{64F11A29-B3DB-4F55-AC73-83460D327C6E}">
      <dgm:prSet/>
      <dgm:spPr/>
      <dgm:t>
        <a:bodyPr/>
        <a:lstStyle/>
        <a:p>
          <a:endParaRPr lang="en-US"/>
        </a:p>
      </dgm:t>
    </dgm:pt>
    <dgm:pt modelId="{21C88393-F5CF-4567-A6BC-4ECABCE2B776}" type="sibTrans" cxnId="{64F11A29-B3DB-4F55-AC73-83460D327C6E}">
      <dgm:prSet/>
      <dgm:spPr/>
      <dgm:t>
        <a:bodyPr/>
        <a:lstStyle/>
        <a:p>
          <a:endParaRPr lang="en-US"/>
        </a:p>
      </dgm:t>
    </dgm:pt>
    <dgm:pt modelId="{272FA6E5-CAFD-457E-8BB3-2825C2A95772}">
      <dgm:prSet/>
      <dgm:spPr/>
      <dgm:t>
        <a:bodyPr/>
        <a:lstStyle/>
        <a:p>
          <a:r>
            <a:rPr lang="en-GB" b="1"/>
            <a:t>Government’s commitment to support private sector development.</a:t>
          </a:r>
          <a:endParaRPr lang="en-US"/>
        </a:p>
      </dgm:t>
    </dgm:pt>
    <dgm:pt modelId="{7F3B6F94-2FD0-4AF9-B7E4-80D5D1E37C1C}" type="parTrans" cxnId="{51801A75-A54C-4B15-BBF5-EE69FBF0A4AF}">
      <dgm:prSet/>
      <dgm:spPr/>
      <dgm:t>
        <a:bodyPr/>
        <a:lstStyle/>
        <a:p>
          <a:endParaRPr lang="en-US"/>
        </a:p>
      </dgm:t>
    </dgm:pt>
    <dgm:pt modelId="{9B9DF2CD-5B1F-4095-9F5A-B274F52428AC}" type="sibTrans" cxnId="{51801A75-A54C-4B15-BBF5-EE69FBF0A4AF}">
      <dgm:prSet/>
      <dgm:spPr/>
      <dgm:t>
        <a:bodyPr/>
        <a:lstStyle/>
        <a:p>
          <a:endParaRPr lang="en-US"/>
        </a:p>
      </dgm:t>
    </dgm:pt>
    <dgm:pt modelId="{6E21E6CF-8066-4D1B-B9A3-FB43368B7765}" type="pres">
      <dgm:prSet presAssocID="{6B757170-E692-4E9C-804E-D8E89DABBBF5}" presName="root" presStyleCnt="0">
        <dgm:presLayoutVars>
          <dgm:dir/>
          <dgm:resizeHandles val="exact"/>
        </dgm:presLayoutVars>
      </dgm:prSet>
      <dgm:spPr/>
    </dgm:pt>
    <dgm:pt modelId="{2350B543-3C1D-48DC-91E0-319092C92A9A}" type="pres">
      <dgm:prSet presAssocID="{DED23AAD-6F8B-492B-A73B-1CEFBA28816A}" presName="compNode" presStyleCnt="0"/>
      <dgm:spPr/>
    </dgm:pt>
    <dgm:pt modelId="{39BABEE0-678B-4F37-9C4B-13CBC596D034}" type="pres">
      <dgm:prSet presAssocID="{DED23AAD-6F8B-492B-A73B-1CEFBA28816A}" presName="bgRect" presStyleLbl="bgShp" presStyleIdx="0" presStyleCnt="3"/>
      <dgm:spPr/>
    </dgm:pt>
    <dgm:pt modelId="{C6987FFB-FD58-4B7B-9780-FF80DAD0A074}" type="pres">
      <dgm:prSet presAssocID="{DED23AAD-6F8B-492B-A73B-1CEFBA28816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7F11FEBE-CF61-41EF-9842-3F7C9D2076ED}" type="pres">
      <dgm:prSet presAssocID="{DED23AAD-6F8B-492B-A73B-1CEFBA28816A}" presName="spaceRect" presStyleCnt="0"/>
      <dgm:spPr/>
    </dgm:pt>
    <dgm:pt modelId="{E6BBFC6C-E02D-4819-9D1B-C1ACE971FC87}" type="pres">
      <dgm:prSet presAssocID="{DED23AAD-6F8B-492B-A73B-1CEFBA28816A}" presName="parTx" presStyleLbl="revTx" presStyleIdx="0" presStyleCnt="3">
        <dgm:presLayoutVars>
          <dgm:chMax val="0"/>
          <dgm:chPref val="0"/>
        </dgm:presLayoutVars>
      </dgm:prSet>
      <dgm:spPr/>
    </dgm:pt>
    <dgm:pt modelId="{26559433-E367-4310-9414-9708EFCE14D8}" type="pres">
      <dgm:prSet presAssocID="{106AEC73-1FD1-4072-8140-7A54B3505F11}" presName="sibTrans" presStyleCnt="0"/>
      <dgm:spPr/>
    </dgm:pt>
    <dgm:pt modelId="{F614A906-E01D-4875-A265-BE221F9A3E28}" type="pres">
      <dgm:prSet presAssocID="{C7CB78F2-2196-4495-8F80-CC8097EB4213}" presName="compNode" presStyleCnt="0"/>
      <dgm:spPr/>
    </dgm:pt>
    <dgm:pt modelId="{0F93773D-1309-42CA-9561-555185CBF472}" type="pres">
      <dgm:prSet presAssocID="{C7CB78F2-2196-4495-8F80-CC8097EB4213}" presName="bgRect" presStyleLbl="bgShp" presStyleIdx="1" presStyleCnt="3"/>
      <dgm:spPr/>
    </dgm:pt>
    <dgm:pt modelId="{5EE52421-50AA-447E-87DA-8EC2D9802739}" type="pres">
      <dgm:prSet presAssocID="{C7CB78F2-2196-4495-8F80-CC8097EB421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10962603-185A-42D0-8DEC-3CCC6CA9A822}" type="pres">
      <dgm:prSet presAssocID="{C7CB78F2-2196-4495-8F80-CC8097EB4213}" presName="spaceRect" presStyleCnt="0"/>
      <dgm:spPr/>
    </dgm:pt>
    <dgm:pt modelId="{B4E26C61-B1DE-4C3B-A26D-CA9E63F3D163}" type="pres">
      <dgm:prSet presAssocID="{C7CB78F2-2196-4495-8F80-CC8097EB4213}" presName="parTx" presStyleLbl="revTx" presStyleIdx="1" presStyleCnt="3">
        <dgm:presLayoutVars>
          <dgm:chMax val="0"/>
          <dgm:chPref val="0"/>
        </dgm:presLayoutVars>
      </dgm:prSet>
      <dgm:spPr/>
    </dgm:pt>
    <dgm:pt modelId="{8116236A-E498-4BD3-8FA1-7F6A808840AC}" type="pres">
      <dgm:prSet presAssocID="{21C88393-F5CF-4567-A6BC-4ECABCE2B776}" presName="sibTrans" presStyleCnt="0"/>
      <dgm:spPr/>
    </dgm:pt>
    <dgm:pt modelId="{185D6BD4-84EE-4F78-9583-45BEBF195E1B}" type="pres">
      <dgm:prSet presAssocID="{272FA6E5-CAFD-457E-8BB3-2825C2A95772}" presName="compNode" presStyleCnt="0"/>
      <dgm:spPr/>
    </dgm:pt>
    <dgm:pt modelId="{B4643159-502D-45B2-92BA-7DD6E9EBF7B9}" type="pres">
      <dgm:prSet presAssocID="{272FA6E5-CAFD-457E-8BB3-2825C2A95772}" presName="bgRect" presStyleLbl="bgShp" presStyleIdx="2" presStyleCnt="3"/>
      <dgm:spPr/>
    </dgm:pt>
    <dgm:pt modelId="{F8598192-BB1B-46AD-867E-503A14299657}" type="pres">
      <dgm:prSet presAssocID="{272FA6E5-CAFD-457E-8BB3-2825C2A9577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BDD0B13F-5D53-44E9-A736-707075CDFFE3}" type="pres">
      <dgm:prSet presAssocID="{272FA6E5-CAFD-457E-8BB3-2825C2A95772}" presName="spaceRect" presStyleCnt="0"/>
      <dgm:spPr/>
    </dgm:pt>
    <dgm:pt modelId="{4579E2FF-AFEA-430B-92F7-37B6497D5B5B}" type="pres">
      <dgm:prSet presAssocID="{272FA6E5-CAFD-457E-8BB3-2825C2A9577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06C8C07-C086-461E-900C-005498AA69B3}" type="presOf" srcId="{C7CB78F2-2196-4495-8F80-CC8097EB4213}" destId="{B4E26C61-B1DE-4C3B-A26D-CA9E63F3D163}" srcOrd="0" destOrd="0" presId="urn:microsoft.com/office/officeart/2018/2/layout/IconVerticalSolidList"/>
    <dgm:cxn modelId="{64F11A29-B3DB-4F55-AC73-83460D327C6E}" srcId="{6B757170-E692-4E9C-804E-D8E89DABBBF5}" destId="{C7CB78F2-2196-4495-8F80-CC8097EB4213}" srcOrd="1" destOrd="0" parTransId="{0D4F4E21-7A7C-4216-9CEA-1D2704BE535D}" sibTransId="{21C88393-F5CF-4567-A6BC-4ECABCE2B776}"/>
    <dgm:cxn modelId="{50396539-03F5-4B89-B9AF-D3FEF9ADE634}" type="presOf" srcId="{DED23AAD-6F8B-492B-A73B-1CEFBA28816A}" destId="{E6BBFC6C-E02D-4819-9D1B-C1ACE971FC87}" srcOrd="0" destOrd="0" presId="urn:microsoft.com/office/officeart/2018/2/layout/IconVerticalSolidList"/>
    <dgm:cxn modelId="{82DE8E61-47FF-46AE-96B8-3280EF69BDF2}" type="presOf" srcId="{272FA6E5-CAFD-457E-8BB3-2825C2A95772}" destId="{4579E2FF-AFEA-430B-92F7-37B6497D5B5B}" srcOrd="0" destOrd="0" presId="urn:microsoft.com/office/officeart/2018/2/layout/IconVerticalSolidList"/>
    <dgm:cxn modelId="{7876E26F-3335-4A92-A41D-7CF5DA83DBA3}" type="presOf" srcId="{6B757170-E692-4E9C-804E-D8E89DABBBF5}" destId="{6E21E6CF-8066-4D1B-B9A3-FB43368B7765}" srcOrd="0" destOrd="0" presId="urn:microsoft.com/office/officeart/2018/2/layout/IconVerticalSolidList"/>
    <dgm:cxn modelId="{51801A75-A54C-4B15-BBF5-EE69FBF0A4AF}" srcId="{6B757170-E692-4E9C-804E-D8E89DABBBF5}" destId="{272FA6E5-CAFD-457E-8BB3-2825C2A95772}" srcOrd="2" destOrd="0" parTransId="{7F3B6F94-2FD0-4AF9-B7E4-80D5D1E37C1C}" sibTransId="{9B9DF2CD-5B1F-4095-9F5A-B274F52428AC}"/>
    <dgm:cxn modelId="{CD9EADE5-2EF2-4373-BC22-7AC5D2BB2840}" srcId="{6B757170-E692-4E9C-804E-D8E89DABBBF5}" destId="{DED23AAD-6F8B-492B-A73B-1CEFBA28816A}" srcOrd="0" destOrd="0" parTransId="{BF1C93A3-2841-4932-9DD5-EA4D7682C5E8}" sibTransId="{106AEC73-1FD1-4072-8140-7A54B3505F11}"/>
    <dgm:cxn modelId="{02E5AA66-6CB2-427D-9F8A-363010058F65}" type="presParOf" srcId="{6E21E6CF-8066-4D1B-B9A3-FB43368B7765}" destId="{2350B543-3C1D-48DC-91E0-319092C92A9A}" srcOrd="0" destOrd="0" presId="urn:microsoft.com/office/officeart/2018/2/layout/IconVerticalSolidList"/>
    <dgm:cxn modelId="{3050C8C1-850C-4FB5-B208-A2A09389E789}" type="presParOf" srcId="{2350B543-3C1D-48DC-91E0-319092C92A9A}" destId="{39BABEE0-678B-4F37-9C4B-13CBC596D034}" srcOrd="0" destOrd="0" presId="urn:microsoft.com/office/officeart/2018/2/layout/IconVerticalSolidList"/>
    <dgm:cxn modelId="{2B7DA4B2-D9AB-442A-AC87-C429E0F26E42}" type="presParOf" srcId="{2350B543-3C1D-48DC-91E0-319092C92A9A}" destId="{C6987FFB-FD58-4B7B-9780-FF80DAD0A074}" srcOrd="1" destOrd="0" presId="urn:microsoft.com/office/officeart/2018/2/layout/IconVerticalSolidList"/>
    <dgm:cxn modelId="{BF9DC5C1-1965-437D-B54F-FA885F8F46E9}" type="presParOf" srcId="{2350B543-3C1D-48DC-91E0-319092C92A9A}" destId="{7F11FEBE-CF61-41EF-9842-3F7C9D2076ED}" srcOrd="2" destOrd="0" presId="urn:microsoft.com/office/officeart/2018/2/layout/IconVerticalSolidList"/>
    <dgm:cxn modelId="{56CC6D44-4DFF-4D6D-A5AE-D481FBEDE6B5}" type="presParOf" srcId="{2350B543-3C1D-48DC-91E0-319092C92A9A}" destId="{E6BBFC6C-E02D-4819-9D1B-C1ACE971FC87}" srcOrd="3" destOrd="0" presId="urn:microsoft.com/office/officeart/2018/2/layout/IconVerticalSolidList"/>
    <dgm:cxn modelId="{081C7A00-95D4-47DB-8961-E327AE955204}" type="presParOf" srcId="{6E21E6CF-8066-4D1B-B9A3-FB43368B7765}" destId="{26559433-E367-4310-9414-9708EFCE14D8}" srcOrd="1" destOrd="0" presId="urn:microsoft.com/office/officeart/2018/2/layout/IconVerticalSolidList"/>
    <dgm:cxn modelId="{4788370B-FF73-4DE7-8306-E50CE306769D}" type="presParOf" srcId="{6E21E6CF-8066-4D1B-B9A3-FB43368B7765}" destId="{F614A906-E01D-4875-A265-BE221F9A3E28}" srcOrd="2" destOrd="0" presId="urn:microsoft.com/office/officeart/2018/2/layout/IconVerticalSolidList"/>
    <dgm:cxn modelId="{DDD0F9AD-FA3A-4013-A280-3F6F504695E4}" type="presParOf" srcId="{F614A906-E01D-4875-A265-BE221F9A3E28}" destId="{0F93773D-1309-42CA-9561-555185CBF472}" srcOrd="0" destOrd="0" presId="urn:microsoft.com/office/officeart/2018/2/layout/IconVerticalSolidList"/>
    <dgm:cxn modelId="{FB263C08-3D06-4197-8860-0660B5E3B132}" type="presParOf" srcId="{F614A906-E01D-4875-A265-BE221F9A3E28}" destId="{5EE52421-50AA-447E-87DA-8EC2D9802739}" srcOrd="1" destOrd="0" presId="urn:microsoft.com/office/officeart/2018/2/layout/IconVerticalSolidList"/>
    <dgm:cxn modelId="{98B7396A-D1B1-4A52-9FEC-72D44FE26F3E}" type="presParOf" srcId="{F614A906-E01D-4875-A265-BE221F9A3E28}" destId="{10962603-185A-42D0-8DEC-3CCC6CA9A822}" srcOrd="2" destOrd="0" presId="urn:microsoft.com/office/officeart/2018/2/layout/IconVerticalSolidList"/>
    <dgm:cxn modelId="{2301D5F2-1AF7-46AA-BBA8-9066407499F3}" type="presParOf" srcId="{F614A906-E01D-4875-A265-BE221F9A3E28}" destId="{B4E26C61-B1DE-4C3B-A26D-CA9E63F3D163}" srcOrd="3" destOrd="0" presId="urn:microsoft.com/office/officeart/2018/2/layout/IconVerticalSolidList"/>
    <dgm:cxn modelId="{C67F41CF-8350-422B-915F-39BB29C74A28}" type="presParOf" srcId="{6E21E6CF-8066-4D1B-B9A3-FB43368B7765}" destId="{8116236A-E498-4BD3-8FA1-7F6A808840AC}" srcOrd="3" destOrd="0" presId="urn:microsoft.com/office/officeart/2018/2/layout/IconVerticalSolidList"/>
    <dgm:cxn modelId="{32F0F753-D8DC-4D7C-92F5-E91998C228FE}" type="presParOf" srcId="{6E21E6CF-8066-4D1B-B9A3-FB43368B7765}" destId="{185D6BD4-84EE-4F78-9583-45BEBF195E1B}" srcOrd="4" destOrd="0" presId="urn:microsoft.com/office/officeart/2018/2/layout/IconVerticalSolidList"/>
    <dgm:cxn modelId="{C6053CC0-8813-40E2-9317-CAF0EB9EFDA9}" type="presParOf" srcId="{185D6BD4-84EE-4F78-9583-45BEBF195E1B}" destId="{B4643159-502D-45B2-92BA-7DD6E9EBF7B9}" srcOrd="0" destOrd="0" presId="urn:microsoft.com/office/officeart/2018/2/layout/IconVerticalSolidList"/>
    <dgm:cxn modelId="{C24AD7AA-1D3C-49EA-8C05-A83492BCE962}" type="presParOf" srcId="{185D6BD4-84EE-4F78-9583-45BEBF195E1B}" destId="{F8598192-BB1B-46AD-867E-503A14299657}" srcOrd="1" destOrd="0" presId="urn:microsoft.com/office/officeart/2018/2/layout/IconVerticalSolidList"/>
    <dgm:cxn modelId="{FBBE1710-70B0-4913-92AB-F1ED153B7C33}" type="presParOf" srcId="{185D6BD4-84EE-4F78-9583-45BEBF195E1B}" destId="{BDD0B13F-5D53-44E9-A736-707075CDFFE3}" srcOrd="2" destOrd="0" presId="urn:microsoft.com/office/officeart/2018/2/layout/IconVerticalSolidList"/>
    <dgm:cxn modelId="{A6FF8E64-F4D5-4937-A2B7-702A87581054}" type="presParOf" srcId="{185D6BD4-84EE-4F78-9583-45BEBF195E1B}" destId="{4579E2FF-AFEA-430B-92F7-37B6497D5B5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423BD-84B5-4F5B-BD6E-D290EA7203D4}">
      <dsp:nvSpPr>
        <dsp:cNvPr id="0" name=""/>
        <dsp:cNvSpPr/>
      </dsp:nvSpPr>
      <dsp:spPr>
        <a:xfrm>
          <a:off x="0" y="505274"/>
          <a:ext cx="5000125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65" tIns="354076" rIns="38806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/>
            <a:t>Agriculture, Ghana’s Major Economic Sector</a:t>
          </a:r>
          <a:endParaRPr lang="en-US" sz="1700" kern="1200"/>
        </a:p>
      </dsp:txBody>
      <dsp:txXfrm>
        <a:off x="0" y="505274"/>
        <a:ext cx="5000125" cy="722925"/>
      </dsp:txXfrm>
    </dsp:sp>
    <dsp:sp modelId="{9F3FF0D8-189A-49D2-A55C-71463AAF6E02}">
      <dsp:nvSpPr>
        <dsp:cNvPr id="0" name=""/>
        <dsp:cNvSpPr/>
      </dsp:nvSpPr>
      <dsp:spPr>
        <a:xfrm>
          <a:off x="250006" y="254354"/>
          <a:ext cx="3500087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Country Context</a:t>
          </a:r>
        </a:p>
      </dsp:txBody>
      <dsp:txXfrm>
        <a:off x="274504" y="278852"/>
        <a:ext cx="3451091" cy="452844"/>
      </dsp:txXfrm>
    </dsp:sp>
    <dsp:sp modelId="{B9552206-CC24-4FEF-812F-D28EBF3C58B4}">
      <dsp:nvSpPr>
        <dsp:cNvPr id="0" name=""/>
        <dsp:cNvSpPr/>
      </dsp:nvSpPr>
      <dsp:spPr>
        <a:xfrm>
          <a:off x="0" y="1570920"/>
          <a:ext cx="5000125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65" tIns="354076" rIns="38806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b="0" kern="1200"/>
            <a:t>Ghana, your best destination for investment</a:t>
          </a:r>
          <a:endParaRPr lang="en-US" sz="1700" kern="1200"/>
        </a:p>
      </dsp:txBody>
      <dsp:txXfrm>
        <a:off x="0" y="1570920"/>
        <a:ext cx="5000125" cy="722925"/>
      </dsp:txXfrm>
    </dsp:sp>
    <dsp:sp modelId="{684AEED8-FDF0-40DD-8472-CC67457B2A6D}">
      <dsp:nvSpPr>
        <dsp:cNvPr id="0" name=""/>
        <dsp:cNvSpPr/>
      </dsp:nvSpPr>
      <dsp:spPr>
        <a:xfrm>
          <a:off x="250006" y="1320000"/>
          <a:ext cx="3500087" cy="50184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Investment Opportunities</a:t>
          </a:r>
        </a:p>
      </dsp:txBody>
      <dsp:txXfrm>
        <a:off x="274504" y="1344498"/>
        <a:ext cx="3451091" cy="452844"/>
      </dsp:txXfrm>
    </dsp:sp>
    <dsp:sp modelId="{55E88A3B-DE69-430B-9167-13013F9DB731}">
      <dsp:nvSpPr>
        <dsp:cNvPr id="0" name=""/>
        <dsp:cNvSpPr/>
      </dsp:nvSpPr>
      <dsp:spPr>
        <a:xfrm>
          <a:off x="0" y="2636565"/>
          <a:ext cx="500012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8F1E2-016C-4CE9-8849-9082E7F504F6}">
      <dsp:nvSpPr>
        <dsp:cNvPr id="0" name=""/>
        <dsp:cNvSpPr/>
      </dsp:nvSpPr>
      <dsp:spPr>
        <a:xfrm>
          <a:off x="250006" y="2385645"/>
          <a:ext cx="3500087" cy="501840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Investment Incentives</a:t>
          </a:r>
        </a:p>
      </dsp:txBody>
      <dsp:txXfrm>
        <a:off x="274504" y="2410143"/>
        <a:ext cx="3451091" cy="452844"/>
      </dsp:txXfrm>
    </dsp:sp>
    <dsp:sp modelId="{A24968EB-CB99-4E74-B80B-A29C52C60D27}">
      <dsp:nvSpPr>
        <dsp:cNvPr id="0" name=""/>
        <dsp:cNvSpPr/>
      </dsp:nvSpPr>
      <dsp:spPr>
        <a:xfrm>
          <a:off x="0" y="3407685"/>
          <a:ext cx="500012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3F2E7-4E5F-4088-AEB0-52C4C8F0D275}">
      <dsp:nvSpPr>
        <dsp:cNvPr id="0" name=""/>
        <dsp:cNvSpPr/>
      </dsp:nvSpPr>
      <dsp:spPr>
        <a:xfrm>
          <a:off x="250006" y="3156765"/>
          <a:ext cx="3500087" cy="501840"/>
        </a:xfrm>
        <a:prstGeom prst="round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Conclusion</a:t>
          </a:r>
          <a:endParaRPr lang="en-GH" sz="1700" kern="1200" dirty="0"/>
        </a:p>
      </dsp:txBody>
      <dsp:txXfrm>
        <a:off x="274504" y="3181263"/>
        <a:ext cx="3451091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09871-E464-4263-AD8D-EC711B8433FB}">
      <dsp:nvSpPr>
        <dsp:cNvPr id="0" name=""/>
        <dsp:cNvSpPr/>
      </dsp:nvSpPr>
      <dsp:spPr>
        <a:xfrm>
          <a:off x="145153" y="802703"/>
          <a:ext cx="1005669" cy="100566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24614-4329-4B05-893F-FA8F9D22869B}">
      <dsp:nvSpPr>
        <dsp:cNvPr id="0" name=""/>
        <dsp:cNvSpPr/>
      </dsp:nvSpPr>
      <dsp:spPr>
        <a:xfrm>
          <a:off x="356344" y="1013893"/>
          <a:ext cx="583288" cy="5832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4F442-5F27-45DA-B0EE-48E52FA0131D}">
      <dsp:nvSpPr>
        <dsp:cNvPr id="0" name=""/>
        <dsp:cNvSpPr/>
      </dsp:nvSpPr>
      <dsp:spPr>
        <a:xfrm>
          <a:off x="1366323" y="802703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Two rainy seasons in the South</a:t>
          </a:r>
          <a:r>
            <a:rPr lang="en-US" sz="1600" kern="1200"/>
            <a:t>, average rainfall of 1,207mm and one season in the northern sector.</a:t>
          </a:r>
        </a:p>
      </dsp:txBody>
      <dsp:txXfrm>
        <a:off x="1366323" y="802703"/>
        <a:ext cx="2370505" cy="1005669"/>
      </dsp:txXfrm>
    </dsp:sp>
    <dsp:sp modelId="{5CABFBED-4ACB-4046-A7FC-C636BB959479}">
      <dsp:nvSpPr>
        <dsp:cNvPr id="0" name=""/>
        <dsp:cNvSpPr/>
      </dsp:nvSpPr>
      <dsp:spPr>
        <a:xfrm>
          <a:off x="4149871" y="802703"/>
          <a:ext cx="1005669" cy="100566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D4513-2A02-4091-9C5B-19628755A89B}">
      <dsp:nvSpPr>
        <dsp:cNvPr id="0" name=""/>
        <dsp:cNvSpPr/>
      </dsp:nvSpPr>
      <dsp:spPr>
        <a:xfrm>
          <a:off x="4361061" y="1013893"/>
          <a:ext cx="583288" cy="5832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FB3C5-C38D-4D4D-A672-99F22FAA042A}">
      <dsp:nvSpPr>
        <dsp:cNvPr id="0" name=""/>
        <dsp:cNvSpPr/>
      </dsp:nvSpPr>
      <dsp:spPr>
        <a:xfrm>
          <a:off x="5371040" y="802703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Well-endowed water resources</a:t>
          </a:r>
          <a:r>
            <a:rPr lang="en-US" sz="1600" kern="1200"/>
            <a:t>  - total length of </a:t>
          </a:r>
          <a:r>
            <a:rPr lang="en-US" sz="1600" b="1" kern="1200"/>
            <a:t>6,917 km </a:t>
          </a:r>
          <a:endParaRPr lang="en-US" sz="1600" kern="1200"/>
        </a:p>
      </dsp:txBody>
      <dsp:txXfrm>
        <a:off x="5371040" y="802703"/>
        <a:ext cx="2370505" cy="1005669"/>
      </dsp:txXfrm>
    </dsp:sp>
    <dsp:sp modelId="{78C53CC6-D966-4CAC-BC66-1EC3F5DE76E6}">
      <dsp:nvSpPr>
        <dsp:cNvPr id="0" name=""/>
        <dsp:cNvSpPr/>
      </dsp:nvSpPr>
      <dsp:spPr>
        <a:xfrm>
          <a:off x="145153" y="2549151"/>
          <a:ext cx="1005669" cy="100566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9F97B-B20B-4001-9ED9-8BB12C0D65A3}">
      <dsp:nvSpPr>
        <dsp:cNvPr id="0" name=""/>
        <dsp:cNvSpPr/>
      </dsp:nvSpPr>
      <dsp:spPr>
        <a:xfrm>
          <a:off x="356344" y="2760342"/>
          <a:ext cx="583288" cy="5832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26E9E-DB5D-44A6-A45D-C80E9AA45E52}">
      <dsp:nvSpPr>
        <dsp:cNvPr id="0" name=""/>
        <dsp:cNvSpPr/>
      </dsp:nvSpPr>
      <dsp:spPr>
        <a:xfrm>
          <a:off x="1366323" y="2549151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Warm tropical climate</a:t>
          </a:r>
        </a:p>
      </dsp:txBody>
      <dsp:txXfrm>
        <a:off x="1366323" y="2549151"/>
        <a:ext cx="2370505" cy="1005669"/>
      </dsp:txXfrm>
    </dsp:sp>
    <dsp:sp modelId="{329B7A42-1F15-4D0E-A15F-815C5EA7329D}">
      <dsp:nvSpPr>
        <dsp:cNvPr id="0" name=""/>
        <dsp:cNvSpPr/>
      </dsp:nvSpPr>
      <dsp:spPr>
        <a:xfrm>
          <a:off x="4149871" y="2549151"/>
          <a:ext cx="1005669" cy="100566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C99AB-F28E-49F7-BF0F-7F7F4B8B2918}">
      <dsp:nvSpPr>
        <dsp:cNvPr id="0" name=""/>
        <dsp:cNvSpPr/>
      </dsp:nvSpPr>
      <dsp:spPr>
        <a:xfrm>
          <a:off x="4361061" y="2760342"/>
          <a:ext cx="583288" cy="5832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DF23F-1E02-48CA-8084-E3AA40869BC9}">
      <dsp:nvSpPr>
        <dsp:cNvPr id="0" name=""/>
        <dsp:cNvSpPr/>
      </dsp:nvSpPr>
      <dsp:spPr>
        <a:xfrm>
          <a:off x="5371040" y="2549151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Best soil for production of Stevia (non-diabetic sugar)</a:t>
          </a:r>
        </a:p>
      </dsp:txBody>
      <dsp:txXfrm>
        <a:off x="5371040" y="2549151"/>
        <a:ext cx="2370505" cy="10056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ABEE0-678B-4F37-9C4B-13CBC596D034}">
      <dsp:nvSpPr>
        <dsp:cNvPr id="0" name=""/>
        <dsp:cNvSpPr/>
      </dsp:nvSpPr>
      <dsp:spPr>
        <a:xfrm>
          <a:off x="0" y="511"/>
          <a:ext cx="4683949" cy="1197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87FFB-FD58-4B7B-9780-FF80DAD0A074}">
      <dsp:nvSpPr>
        <dsp:cNvPr id="0" name=""/>
        <dsp:cNvSpPr/>
      </dsp:nvSpPr>
      <dsp:spPr>
        <a:xfrm>
          <a:off x="362220" y="269932"/>
          <a:ext cx="658583" cy="6585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BFC6C-E02D-4819-9D1B-C1ACE971FC87}">
      <dsp:nvSpPr>
        <dsp:cNvPr id="0" name=""/>
        <dsp:cNvSpPr/>
      </dsp:nvSpPr>
      <dsp:spPr>
        <a:xfrm>
          <a:off x="1383025" y="511"/>
          <a:ext cx="3300923" cy="1197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27" tIns="126727" rIns="126727" bIns="12672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Excellent agro-ecological conditions;</a:t>
          </a:r>
          <a:r>
            <a:rPr lang="en-GB" sz="1800" kern="1200"/>
            <a:t> </a:t>
          </a:r>
          <a:endParaRPr lang="en-US" sz="1800" kern="1200"/>
        </a:p>
      </dsp:txBody>
      <dsp:txXfrm>
        <a:off x="1383025" y="511"/>
        <a:ext cx="3300923" cy="1197424"/>
      </dsp:txXfrm>
    </dsp:sp>
    <dsp:sp modelId="{0F93773D-1309-42CA-9561-555185CBF472}">
      <dsp:nvSpPr>
        <dsp:cNvPr id="0" name=""/>
        <dsp:cNvSpPr/>
      </dsp:nvSpPr>
      <dsp:spPr>
        <a:xfrm>
          <a:off x="0" y="1497292"/>
          <a:ext cx="4683949" cy="1197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52421-50AA-447E-87DA-8EC2D9802739}">
      <dsp:nvSpPr>
        <dsp:cNvPr id="0" name=""/>
        <dsp:cNvSpPr/>
      </dsp:nvSpPr>
      <dsp:spPr>
        <a:xfrm>
          <a:off x="362220" y="1766713"/>
          <a:ext cx="658583" cy="6585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26C61-B1DE-4C3B-A26D-CA9E63F3D163}">
      <dsp:nvSpPr>
        <dsp:cNvPr id="0" name=""/>
        <dsp:cNvSpPr/>
      </dsp:nvSpPr>
      <dsp:spPr>
        <a:xfrm>
          <a:off x="1383025" y="1497292"/>
          <a:ext cx="3300923" cy="1197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27" tIns="126727" rIns="126727" bIns="12672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Various investment opportunities; and </a:t>
          </a:r>
          <a:endParaRPr lang="en-US" sz="1800" kern="1200"/>
        </a:p>
      </dsp:txBody>
      <dsp:txXfrm>
        <a:off x="1383025" y="1497292"/>
        <a:ext cx="3300923" cy="1197424"/>
      </dsp:txXfrm>
    </dsp:sp>
    <dsp:sp modelId="{B4643159-502D-45B2-92BA-7DD6E9EBF7B9}">
      <dsp:nvSpPr>
        <dsp:cNvPr id="0" name=""/>
        <dsp:cNvSpPr/>
      </dsp:nvSpPr>
      <dsp:spPr>
        <a:xfrm>
          <a:off x="0" y="2994073"/>
          <a:ext cx="4683949" cy="1197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98192-BB1B-46AD-867E-503A14299657}">
      <dsp:nvSpPr>
        <dsp:cNvPr id="0" name=""/>
        <dsp:cNvSpPr/>
      </dsp:nvSpPr>
      <dsp:spPr>
        <a:xfrm>
          <a:off x="362220" y="3263494"/>
          <a:ext cx="658583" cy="6585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9E2FF-AFEA-430B-92F7-37B6497D5B5B}">
      <dsp:nvSpPr>
        <dsp:cNvPr id="0" name=""/>
        <dsp:cNvSpPr/>
      </dsp:nvSpPr>
      <dsp:spPr>
        <a:xfrm>
          <a:off x="1383025" y="2994073"/>
          <a:ext cx="3300923" cy="1197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27" tIns="126727" rIns="126727" bIns="12672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Government’s commitment to support private sector development.</a:t>
          </a:r>
          <a:endParaRPr lang="en-US" sz="1800" kern="1200"/>
        </a:p>
      </dsp:txBody>
      <dsp:txXfrm>
        <a:off x="1383025" y="2994073"/>
        <a:ext cx="3300923" cy="1197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0E758C-3901-4658-9CB0-E5DF8E8BC4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4BBF3-8A79-4C8A-A171-AB5724827E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78C9221-C0BD-42AF-BA56-674EF4834C81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4F7438-D0E3-49E5-BD65-E57DCBE3B8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51E07-2DE6-4A07-A726-500F469404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35F2692-8980-4863-A62C-5CD73FF3D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641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92431" rIns="92431" bIns="92431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66261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c64e3775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c64e3775f_0_2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888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7444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CB2A744B-58B4-C794-E224-2972078F7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>
            <a:extLst>
              <a:ext uri="{FF2B5EF4-FFF2-40B4-BE49-F238E27FC236}">
                <a16:creationId xmlns:a16="http://schemas.microsoft.com/office/drawing/2014/main" id="{85609BC8-21FE-8974-3DAC-AED6A112A7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>
            <a:extLst>
              <a:ext uri="{FF2B5EF4-FFF2-40B4-BE49-F238E27FC236}">
                <a16:creationId xmlns:a16="http://schemas.microsoft.com/office/drawing/2014/main" id="{489D3703-17E1-3229-9D63-E7AADC45E3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8277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6699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517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049075" y="496025"/>
            <a:ext cx="30084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Font typeface="Times New Roman"/>
              <a:buNone/>
              <a:defRPr sz="27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057750" y="1846725"/>
            <a:ext cx="6996600" cy="29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_Contents.Continuation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ctionHeader"/>
          <p:cNvSpPr txBox="1"/>
          <p:nvPr userDrawn="1"/>
        </p:nvSpPr>
        <p:spPr>
          <a:xfrm>
            <a:off x="384850" y="587845"/>
            <a:ext cx="8374315" cy="391896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indent="0">
              <a:spcBef>
                <a:spcPts val="513"/>
              </a:spcBef>
              <a:buSzPct val="100000"/>
              <a:buFontTx/>
              <a:buNone/>
            </a:pPr>
            <a:r>
              <a:rPr lang="en-GB" sz="1710" dirty="0">
                <a:solidFill>
                  <a:srgbClr val="313131"/>
                </a:solidFill>
                <a:latin typeface="Verdana" panose="020B0604030504040204" pitchFamily="34" charset="0"/>
              </a:rPr>
              <a:t>Contents (Continued)</a:t>
            </a:r>
          </a:p>
        </p:txBody>
      </p:sp>
    </p:spTree>
    <p:extLst>
      <p:ext uri="{BB962C8B-B14F-4D97-AF65-F5344CB8AC3E}">
        <p14:creationId xmlns:p14="http://schemas.microsoft.com/office/powerpoint/2010/main" val="31663887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ionHeader"/>
          <p:cNvSpPr>
            <a:spLocks noGrp="1"/>
          </p:cNvSpPr>
          <p:nvPr>
            <p:ph type="title" hasCustomPrompt="1"/>
          </p:nvPr>
        </p:nvSpPr>
        <p:spPr>
          <a:xfrm>
            <a:off x="384226" y="587582"/>
            <a:ext cx="8374193" cy="3917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7949820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pLine"/>
          <p:cNvSpPr>
            <a:spLocks noGrp="1"/>
          </p:cNvSpPr>
          <p:nvPr>
            <p:ph type="body" sz="quarter" idx="13" hasCustomPrompt="1"/>
          </p:nvPr>
        </p:nvSpPr>
        <p:spPr>
          <a:xfrm>
            <a:off x="384226" y="979303"/>
            <a:ext cx="8374193" cy="470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97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SlideTitle"/>
          <p:cNvSpPr>
            <a:spLocks noGrp="1"/>
          </p:cNvSpPr>
          <p:nvPr>
            <p:ph type="title"/>
          </p:nvPr>
        </p:nvSpPr>
        <p:spPr>
          <a:xfrm>
            <a:off x="384225" y="587581"/>
            <a:ext cx="8374193" cy="3919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03797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7968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35698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08" y="365799"/>
            <a:ext cx="7886784" cy="39541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Icons, other graphics &amp; </a:t>
            </a:r>
            <a:r>
              <a:rPr lang="en-US" dirty="0" err="1"/>
              <a:t>misc</a:t>
            </a:r>
            <a:r>
              <a:rPr lang="en-US" dirty="0"/>
              <a:t> placeholders</a:t>
            </a:r>
            <a:endParaRPr lang="en-GB" dirty="0"/>
          </a:p>
        </p:txBody>
      </p:sp>
      <p:graphicFrame>
        <p:nvGraphicFramePr>
          <p:cNvPr id="63" name="NavigationTable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079019734"/>
              </p:ext>
            </p:extLst>
          </p:nvPr>
        </p:nvGraphicFramePr>
        <p:xfrm>
          <a:off x="479616" y="1375872"/>
          <a:ext cx="7537997" cy="326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7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7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75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75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75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26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GB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Section 1</a:t>
                      </a:r>
                    </a:p>
                  </a:txBody>
                  <a:tcPr marL="61577" marR="61577" marT="32659" marB="32659" anchor="ctr" horzOverflow="overflow">
                    <a:lnL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FFFFFF"/>
                      </a:solidFill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GB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Section 2</a:t>
                      </a:r>
                    </a:p>
                  </a:txBody>
                  <a:tcPr marL="61577" marR="61577" marT="32659" marB="32659" anchor="ctr" horzOverflow="overflow">
                    <a:lnL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FFFFFF"/>
                      </a:solidFill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GB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Section 3</a:t>
                      </a:r>
                    </a:p>
                  </a:txBody>
                  <a:tcPr marL="61577" marR="61577" marT="32659" marB="32659" anchor="ctr" horzOverflow="overflow">
                    <a:lnL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FFFFFF"/>
                      </a:solidFill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GB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Section 4</a:t>
                      </a:r>
                    </a:p>
                  </a:txBody>
                  <a:tcPr marL="61577" marR="61577" marT="32659" marB="32659" anchor="ctr" horzOverflow="overflow">
                    <a:lnL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FFFFFF"/>
                      </a:solidFill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GB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Section 5</a:t>
                      </a:r>
                    </a:p>
                  </a:txBody>
                  <a:tcPr marL="61577" marR="61577" marT="32659" marB="32659" anchor="ctr" horzOverflow="overflow">
                    <a:lnL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FFFFFF"/>
                      </a:solidFill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GB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Section 6</a:t>
                      </a:r>
                    </a:p>
                  </a:txBody>
                  <a:tcPr marL="61577" marR="61577" marT="32659" marB="32659" anchor="ctr" horzOverflow="overflow">
                    <a:lnL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FFFFFF"/>
                      </a:solidFill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GB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Section 7</a:t>
                      </a:r>
                    </a:p>
                  </a:txBody>
                  <a:tcPr marL="61577" marR="61577" marT="32659" marB="32659" anchor="ctr" horzOverflow="overflow">
                    <a:lnL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FFFFFF"/>
                      </a:solidFill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GB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Section 8</a:t>
                      </a:r>
                    </a:p>
                  </a:txBody>
                  <a:tcPr marL="61577" marR="61577" marT="32659" marB="32659" anchor="ctr" horzOverflow="overflow">
                    <a:lnL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FFFFFF"/>
                      </a:solidFill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A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GB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Section 9</a:t>
                      </a:r>
                    </a:p>
                  </a:txBody>
                  <a:tcPr marL="61577" marR="61577" marT="32659" marB="32659" anchor="ctr" horzOverflow="overflow">
                    <a:lnL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FFFFFF"/>
                      </a:solidFill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A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MasterContentsTable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4086939"/>
              </p:ext>
            </p:extLst>
          </p:nvPr>
        </p:nvGraphicFramePr>
        <p:xfrm>
          <a:off x="479615" y="2087196"/>
          <a:ext cx="3407363" cy="39591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0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941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1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1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2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2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3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3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4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4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5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5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6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6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7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7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8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8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9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9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10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10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Verdana (Body)"/>
                        </a:rPr>
                        <a:t>Content Line  11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Verdana (Body)"/>
                      </a:endParaRP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>
                          <a:solidFill>
                            <a:schemeClr val="tx1"/>
                          </a:solidFill>
                          <a:latin typeface="Verdana (Body)"/>
                        </a:rPr>
                        <a:t> 11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Verdana (Body)"/>
                      </a:endParaRP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Verdana (Body)"/>
                        </a:rPr>
                        <a:t>Content Line  12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Verdana (Body)"/>
                      </a:endParaRP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>
                          <a:solidFill>
                            <a:schemeClr val="tx1"/>
                          </a:solidFill>
                          <a:latin typeface="Verdana (Body)"/>
                        </a:rPr>
                        <a:t> 12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Verdana (Body)"/>
                      </a:endParaRP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Verdana (Body)"/>
                        </a:rPr>
                        <a:t>Content Line  13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Verdana (Body)"/>
                      </a:endParaRP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>
                          <a:solidFill>
                            <a:schemeClr val="tx1"/>
                          </a:solidFill>
                          <a:latin typeface="Verdana (Body)"/>
                        </a:rPr>
                        <a:t> 13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Verdana (Body)"/>
                      </a:endParaRP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>
                          <a:solidFill>
                            <a:schemeClr val="tx1"/>
                          </a:solidFill>
                          <a:latin typeface="Verdana (Body)"/>
                        </a:rPr>
                        <a:t>Content Line  14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Verdana (Body)"/>
                      </a:endParaRP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>
                          <a:solidFill>
                            <a:schemeClr val="tx1"/>
                          </a:solidFill>
                          <a:latin typeface="Verdana (Body)"/>
                        </a:rPr>
                        <a:t> 14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Verdana (Body)"/>
                      </a:endParaRP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941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 15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 15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37" name="MasterNavigationGroup"/>
          <p:cNvGrpSpPr/>
          <p:nvPr userDrawn="1"/>
        </p:nvGrpSpPr>
        <p:grpSpPr>
          <a:xfrm>
            <a:off x="7740646" y="948096"/>
            <a:ext cx="774747" cy="328354"/>
            <a:chOff x="6293713" y="4256376"/>
            <a:chExt cx="905889" cy="361950"/>
          </a:xfrm>
        </p:grpSpPr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394" y="4354513"/>
              <a:ext cx="183024" cy="183024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 userDrawn="1"/>
          </p:nvGrpSpPr>
          <p:grpSpPr>
            <a:xfrm>
              <a:off x="6293713" y="4256376"/>
              <a:ext cx="905889" cy="361950"/>
              <a:chOff x="6293713" y="4256376"/>
              <a:chExt cx="905889" cy="36195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6911602" y="4312312"/>
                <a:ext cx="288000" cy="287155"/>
                <a:chOff x="5840121" y="174998"/>
                <a:chExt cx="288000" cy="287155"/>
              </a:xfrm>
            </p:grpSpPr>
            <p:sp>
              <p:nvSpPr>
                <p:cNvPr id="29" name="Freeform 211"/>
                <p:cNvSpPr>
                  <a:spLocks/>
                </p:cNvSpPr>
                <p:nvPr/>
              </p:nvSpPr>
              <p:spPr bwMode="auto">
                <a:xfrm rot="10800000">
                  <a:off x="5894174" y="264523"/>
                  <a:ext cx="180739" cy="108105"/>
                </a:xfrm>
                <a:custGeom>
                  <a:avLst/>
                  <a:gdLst>
                    <a:gd name="T0" fmla="*/ 310 w 321"/>
                    <a:gd name="T1" fmla="*/ 86 h 193"/>
                    <a:gd name="T2" fmla="*/ 37 w 321"/>
                    <a:gd name="T3" fmla="*/ 86 h 193"/>
                    <a:gd name="T4" fmla="*/ 104 w 321"/>
                    <a:gd name="T5" fmla="*/ 19 h 193"/>
                    <a:gd name="T6" fmla="*/ 104 w 321"/>
                    <a:gd name="T7" fmla="*/ 4 h 193"/>
                    <a:gd name="T8" fmla="*/ 89 w 321"/>
                    <a:gd name="T9" fmla="*/ 4 h 193"/>
                    <a:gd name="T10" fmla="*/ 4 w 321"/>
                    <a:gd name="T11" fmla="*/ 89 h 193"/>
                    <a:gd name="T12" fmla="*/ 1 w 321"/>
                    <a:gd name="T13" fmla="*/ 93 h 193"/>
                    <a:gd name="T14" fmla="*/ 1 w 321"/>
                    <a:gd name="T15" fmla="*/ 101 h 193"/>
                    <a:gd name="T16" fmla="*/ 4 w 321"/>
                    <a:gd name="T17" fmla="*/ 104 h 193"/>
                    <a:gd name="T18" fmla="*/ 89 w 321"/>
                    <a:gd name="T19" fmla="*/ 190 h 193"/>
                    <a:gd name="T20" fmla="*/ 97 w 321"/>
                    <a:gd name="T21" fmla="*/ 193 h 193"/>
                    <a:gd name="T22" fmla="*/ 104 w 321"/>
                    <a:gd name="T23" fmla="*/ 190 h 193"/>
                    <a:gd name="T24" fmla="*/ 104 w 321"/>
                    <a:gd name="T25" fmla="*/ 174 h 193"/>
                    <a:gd name="T26" fmla="*/ 37 w 321"/>
                    <a:gd name="T27" fmla="*/ 107 h 193"/>
                    <a:gd name="T28" fmla="*/ 310 w 321"/>
                    <a:gd name="T29" fmla="*/ 107 h 193"/>
                    <a:gd name="T30" fmla="*/ 321 w 321"/>
                    <a:gd name="T31" fmla="*/ 97 h 193"/>
                    <a:gd name="T32" fmla="*/ 310 w 321"/>
                    <a:gd name="T33" fmla="*/ 86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21" h="193">
                      <a:moveTo>
                        <a:pt x="310" y="86"/>
                      </a:move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104" y="19"/>
                        <a:pt x="104" y="19"/>
                        <a:pt x="104" y="19"/>
                      </a:cubicBezTo>
                      <a:cubicBezTo>
                        <a:pt x="108" y="15"/>
                        <a:pt x="108" y="8"/>
                        <a:pt x="104" y="4"/>
                      </a:cubicBezTo>
                      <a:cubicBezTo>
                        <a:pt x="100" y="0"/>
                        <a:pt x="93" y="0"/>
                        <a:pt x="89" y="4"/>
                      </a:cubicBezTo>
                      <a:cubicBezTo>
                        <a:pt x="4" y="89"/>
                        <a:pt x="4" y="89"/>
                        <a:pt x="4" y="89"/>
                      </a:cubicBezTo>
                      <a:cubicBezTo>
                        <a:pt x="3" y="90"/>
                        <a:pt x="2" y="91"/>
                        <a:pt x="1" y="93"/>
                      </a:cubicBezTo>
                      <a:cubicBezTo>
                        <a:pt x="0" y="95"/>
                        <a:pt x="0" y="98"/>
                        <a:pt x="1" y="101"/>
                      </a:cubicBezTo>
                      <a:cubicBezTo>
                        <a:pt x="2" y="102"/>
                        <a:pt x="3" y="103"/>
                        <a:pt x="4" y="104"/>
                      </a:cubicBezTo>
                      <a:cubicBezTo>
                        <a:pt x="89" y="190"/>
                        <a:pt x="89" y="190"/>
                        <a:pt x="89" y="190"/>
                      </a:cubicBezTo>
                      <a:cubicBezTo>
                        <a:pt x="91" y="192"/>
                        <a:pt x="94" y="193"/>
                        <a:pt x="97" y="193"/>
                      </a:cubicBezTo>
                      <a:cubicBezTo>
                        <a:pt x="99" y="193"/>
                        <a:pt x="102" y="192"/>
                        <a:pt x="104" y="190"/>
                      </a:cubicBezTo>
                      <a:cubicBezTo>
                        <a:pt x="108" y="185"/>
                        <a:pt x="108" y="179"/>
                        <a:pt x="104" y="174"/>
                      </a:cubicBezTo>
                      <a:cubicBezTo>
                        <a:pt x="37" y="107"/>
                        <a:pt x="37" y="107"/>
                        <a:pt x="37" y="107"/>
                      </a:cubicBezTo>
                      <a:cubicBezTo>
                        <a:pt x="310" y="107"/>
                        <a:pt x="310" y="107"/>
                        <a:pt x="310" y="107"/>
                      </a:cubicBezTo>
                      <a:cubicBezTo>
                        <a:pt x="316" y="107"/>
                        <a:pt x="321" y="103"/>
                        <a:pt x="321" y="97"/>
                      </a:cubicBezTo>
                      <a:cubicBezTo>
                        <a:pt x="321" y="91"/>
                        <a:pt x="316" y="86"/>
                        <a:pt x="310" y="8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0796" tIns="50398" rIns="100796" bIns="5039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462" dirty="0"/>
                </a:p>
              </p:txBody>
            </p:sp>
            <p:sp>
              <p:nvSpPr>
                <p:cNvPr id="30" name="Freeform 212">
                  <a:hlinkClick r:id="" action="ppaction://hlinkshowjump?jump=nextslide"/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5840121" y="174998"/>
                  <a:ext cx="288000" cy="287155"/>
                </a:xfrm>
                <a:custGeom>
                  <a:avLst/>
                  <a:gdLst>
                    <a:gd name="T0" fmla="*/ 256 w 512"/>
                    <a:gd name="T1" fmla="*/ 21 h 512"/>
                    <a:gd name="T2" fmla="*/ 490 w 512"/>
                    <a:gd name="T3" fmla="*/ 256 h 512"/>
                    <a:gd name="T4" fmla="*/ 256 w 512"/>
                    <a:gd name="T5" fmla="*/ 490 h 512"/>
                    <a:gd name="T6" fmla="*/ 21 w 512"/>
                    <a:gd name="T7" fmla="*/ 256 h 512"/>
                    <a:gd name="T8" fmla="*/ 256 w 512"/>
                    <a:gd name="T9" fmla="*/ 21 h 512"/>
                    <a:gd name="T10" fmla="*/ 256 w 512"/>
                    <a:gd name="T11" fmla="*/ 0 h 512"/>
                    <a:gd name="T12" fmla="*/ 0 w 512"/>
                    <a:gd name="T13" fmla="*/ 256 h 512"/>
                    <a:gd name="T14" fmla="*/ 256 w 512"/>
                    <a:gd name="T15" fmla="*/ 512 h 512"/>
                    <a:gd name="T16" fmla="*/ 512 w 512"/>
                    <a:gd name="T17" fmla="*/ 256 h 512"/>
                    <a:gd name="T18" fmla="*/ 256 w 512"/>
                    <a:gd name="T19" fmla="*/ 0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2" h="512">
                      <a:moveTo>
                        <a:pt x="256" y="21"/>
                      </a:moveTo>
                      <a:cubicBezTo>
                        <a:pt x="385" y="21"/>
                        <a:pt x="490" y="126"/>
                        <a:pt x="490" y="256"/>
                      </a:cubicBezTo>
                      <a:cubicBezTo>
                        <a:pt x="490" y="385"/>
                        <a:pt x="385" y="490"/>
                        <a:pt x="256" y="490"/>
                      </a:cubicBezTo>
                      <a:cubicBezTo>
                        <a:pt x="126" y="490"/>
                        <a:pt x="21" y="385"/>
                        <a:pt x="21" y="256"/>
                      </a:cubicBezTo>
                      <a:cubicBezTo>
                        <a:pt x="21" y="126"/>
                        <a:pt x="126" y="21"/>
                        <a:pt x="256" y="21"/>
                      </a:cubicBezTo>
                      <a:moveTo>
                        <a:pt x="256" y="0"/>
                      </a:moveTo>
                      <a:cubicBezTo>
                        <a:pt x="114" y="0"/>
                        <a:pt x="0" y="114"/>
                        <a:pt x="0" y="256"/>
                      </a:cubicBezTo>
                      <a:cubicBezTo>
                        <a:pt x="0" y="397"/>
                        <a:pt x="114" y="512"/>
                        <a:pt x="256" y="512"/>
                      </a:cubicBezTo>
                      <a:cubicBezTo>
                        <a:pt x="397" y="512"/>
                        <a:pt x="512" y="397"/>
                        <a:pt x="512" y="256"/>
                      </a:cubicBezTo>
                      <a:cubicBezTo>
                        <a:pt x="512" y="114"/>
                        <a:pt x="397" y="0"/>
                        <a:pt x="2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0796" tIns="50398" rIns="100796" bIns="5039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462" dirty="0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6601029" y="4312311"/>
                <a:ext cx="288000" cy="287155"/>
                <a:chOff x="1739755" y="155947"/>
                <a:chExt cx="288000" cy="287155"/>
              </a:xfrm>
            </p:grpSpPr>
            <p:sp>
              <p:nvSpPr>
                <p:cNvPr id="27" name="Freeform 211"/>
                <p:cNvSpPr>
                  <a:spLocks/>
                </p:cNvSpPr>
                <p:nvPr/>
              </p:nvSpPr>
              <p:spPr bwMode="auto">
                <a:xfrm>
                  <a:off x="1792963" y="245472"/>
                  <a:ext cx="180739" cy="108105"/>
                </a:xfrm>
                <a:custGeom>
                  <a:avLst/>
                  <a:gdLst>
                    <a:gd name="T0" fmla="*/ 310 w 321"/>
                    <a:gd name="T1" fmla="*/ 86 h 193"/>
                    <a:gd name="T2" fmla="*/ 37 w 321"/>
                    <a:gd name="T3" fmla="*/ 86 h 193"/>
                    <a:gd name="T4" fmla="*/ 104 w 321"/>
                    <a:gd name="T5" fmla="*/ 19 h 193"/>
                    <a:gd name="T6" fmla="*/ 104 w 321"/>
                    <a:gd name="T7" fmla="*/ 4 h 193"/>
                    <a:gd name="T8" fmla="*/ 89 w 321"/>
                    <a:gd name="T9" fmla="*/ 4 h 193"/>
                    <a:gd name="T10" fmla="*/ 4 w 321"/>
                    <a:gd name="T11" fmla="*/ 89 h 193"/>
                    <a:gd name="T12" fmla="*/ 1 w 321"/>
                    <a:gd name="T13" fmla="*/ 93 h 193"/>
                    <a:gd name="T14" fmla="*/ 1 w 321"/>
                    <a:gd name="T15" fmla="*/ 101 h 193"/>
                    <a:gd name="T16" fmla="*/ 4 w 321"/>
                    <a:gd name="T17" fmla="*/ 104 h 193"/>
                    <a:gd name="T18" fmla="*/ 89 w 321"/>
                    <a:gd name="T19" fmla="*/ 190 h 193"/>
                    <a:gd name="T20" fmla="*/ 97 w 321"/>
                    <a:gd name="T21" fmla="*/ 193 h 193"/>
                    <a:gd name="T22" fmla="*/ 104 w 321"/>
                    <a:gd name="T23" fmla="*/ 190 h 193"/>
                    <a:gd name="T24" fmla="*/ 104 w 321"/>
                    <a:gd name="T25" fmla="*/ 174 h 193"/>
                    <a:gd name="T26" fmla="*/ 37 w 321"/>
                    <a:gd name="T27" fmla="*/ 107 h 193"/>
                    <a:gd name="T28" fmla="*/ 310 w 321"/>
                    <a:gd name="T29" fmla="*/ 107 h 193"/>
                    <a:gd name="T30" fmla="*/ 321 w 321"/>
                    <a:gd name="T31" fmla="*/ 97 h 193"/>
                    <a:gd name="T32" fmla="*/ 310 w 321"/>
                    <a:gd name="T33" fmla="*/ 86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21" h="193">
                      <a:moveTo>
                        <a:pt x="310" y="86"/>
                      </a:move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104" y="19"/>
                        <a:pt x="104" y="19"/>
                        <a:pt x="104" y="19"/>
                      </a:cubicBezTo>
                      <a:cubicBezTo>
                        <a:pt x="108" y="15"/>
                        <a:pt x="108" y="8"/>
                        <a:pt x="104" y="4"/>
                      </a:cubicBezTo>
                      <a:cubicBezTo>
                        <a:pt x="100" y="0"/>
                        <a:pt x="93" y="0"/>
                        <a:pt x="89" y="4"/>
                      </a:cubicBezTo>
                      <a:cubicBezTo>
                        <a:pt x="4" y="89"/>
                        <a:pt x="4" y="89"/>
                        <a:pt x="4" y="89"/>
                      </a:cubicBezTo>
                      <a:cubicBezTo>
                        <a:pt x="3" y="90"/>
                        <a:pt x="2" y="91"/>
                        <a:pt x="1" y="93"/>
                      </a:cubicBezTo>
                      <a:cubicBezTo>
                        <a:pt x="0" y="95"/>
                        <a:pt x="0" y="98"/>
                        <a:pt x="1" y="101"/>
                      </a:cubicBezTo>
                      <a:cubicBezTo>
                        <a:pt x="2" y="102"/>
                        <a:pt x="3" y="103"/>
                        <a:pt x="4" y="104"/>
                      </a:cubicBezTo>
                      <a:cubicBezTo>
                        <a:pt x="89" y="190"/>
                        <a:pt x="89" y="190"/>
                        <a:pt x="89" y="190"/>
                      </a:cubicBezTo>
                      <a:cubicBezTo>
                        <a:pt x="91" y="192"/>
                        <a:pt x="94" y="193"/>
                        <a:pt x="97" y="193"/>
                      </a:cubicBezTo>
                      <a:cubicBezTo>
                        <a:pt x="99" y="193"/>
                        <a:pt x="102" y="192"/>
                        <a:pt x="104" y="190"/>
                      </a:cubicBezTo>
                      <a:cubicBezTo>
                        <a:pt x="108" y="185"/>
                        <a:pt x="108" y="179"/>
                        <a:pt x="104" y="174"/>
                      </a:cubicBezTo>
                      <a:cubicBezTo>
                        <a:pt x="37" y="107"/>
                        <a:pt x="37" y="107"/>
                        <a:pt x="37" y="107"/>
                      </a:cubicBezTo>
                      <a:cubicBezTo>
                        <a:pt x="310" y="107"/>
                        <a:pt x="310" y="107"/>
                        <a:pt x="310" y="107"/>
                      </a:cubicBezTo>
                      <a:cubicBezTo>
                        <a:pt x="316" y="107"/>
                        <a:pt x="321" y="103"/>
                        <a:pt x="321" y="97"/>
                      </a:cubicBezTo>
                      <a:cubicBezTo>
                        <a:pt x="321" y="91"/>
                        <a:pt x="316" y="86"/>
                        <a:pt x="310" y="8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0796" tIns="50398" rIns="100796" bIns="5039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462" dirty="0"/>
                </a:p>
              </p:txBody>
            </p:sp>
            <p:sp>
              <p:nvSpPr>
                <p:cNvPr id="28" name="Freeform 212">
                  <a:hlinkClick r:id="" action="ppaction://hlinkshowjump?jump=previousslide"/>
                </p:cNvPr>
                <p:cNvSpPr>
                  <a:spLocks noEditPoints="1"/>
                </p:cNvSpPr>
                <p:nvPr/>
              </p:nvSpPr>
              <p:spPr bwMode="auto">
                <a:xfrm>
                  <a:off x="1739755" y="155947"/>
                  <a:ext cx="288000" cy="287155"/>
                </a:xfrm>
                <a:custGeom>
                  <a:avLst/>
                  <a:gdLst>
                    <a:gd name="T0" fmla="*/ 256 w 512"/>
                    <a:gd name="T1" fmla="*/ 21 h 512"/>
                    <a:gd name="T2" fmla="*/ 490 w 512"/>
                    <a:gd name="T3" fmla="*/ 256 h 512"/>
                    <a:gd name="T4" fmla="*/ 256 w 512"/>
                    <a:gd name="T5" fmla="*/ 490 h 512"/>
                    <a:gd name="T6" fmla="*/ 21 w 512"/>
                    <a:gd name="T7" fmla="*/ 256 h 512"/>
                    <a:gd name="T8" fmla="*/ 256 w 512"/>
                    <a:gd name="T9" fmla="*/ 21 h 512"/>
                    <a:gd name="T10" fmla="*/ 256 w 512"/>
                    <a:gd name="T11" fmla="*/ 0 h 512"/>
                    <a:gd name="T12" fmla="*/ 0 w 512"/>
                    <a:gd name="T13" fmla="*/ 256 h 512"/>
                    <a:gd name="T14" fmla="*/ 256 w 512"/>
                    <a:gd name="T15" fmla="*/ 512 h 512"/>
                    <a:gd name="T16" fmla="*/ 512 w 512"/>
                    <a:gd name="T17" fmla="*/ 256 h 512"/>
                    <a:gd name="T18" fmla="*/ 256 w 512"/>
                    <a:gd name="T19" fmla="*/ 0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2" h="512">
                      <a:moveTo>
                        <a:pt x="256" y="21"/>
                      </a:moveTo>
                      <a:cubicBezTo>
                        <a:pt x="385" y="21"/>
                        <a:pt x="490" y="126"/>
                        <a:pt x="490" y="256"/>
                      </a:cubicBezTo>
                      <a:cubicBezTo>
                        <a:pt x="490" y="385"/>
                        <a:pt x="385" y="490"/>
                        <a:pt x="256" y="490"/>
                      </a:cubicBezTo>
                      <a:cubicBezTo>
                        <a:pt x="126" y="490"/>
                        <a:pt x="21" y="385"/>
                        <a:pt x="21" y="256"/>
                      </a:cubicBezTo>
                      <a:cubicBezTo>
                        <a:pt x="21" y="126"/>
                        <a:pt x="126" y="21"/>
                        <a:pt x="256" y="21"/>
                      </a:cubicBezTo>
                      <a:moveTo>
                        <a:pt x="256" y="0"/>
                      </a:moveTo>
                      <a:cubicBezTo>
                        <a:pt x="114" y="0"/>
                        <a:pt x="0" y="114"/>
                        <a:pt x="0" y="256"/>
                      </a:cubicBezTo>
                      <a:cubicBezTo>
                        <a:pt x="0" y="397"/>
                        <a:pt x="114" y="512"/>
                        <a:pt x="256" y="512"/>
                      </a:cubicBezTo>
                      <a:cubicBezTo>
                        <a:pt x="397" y="512"/>
                        <a:pt x="512" y="397"/>
                        <a:pt x="512" y="256"/>
                      </a:cubicBezTo>
                      <a:cubicBezTo>
                        <a:pt x="512" y="114"/>
                        <a:pt x="397" y="0"/>
                        <a:pt x="2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0796" tIns="50398" rIns="100796" bIns="5039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462" dirty="0"/>
                </a:p>
              </p:txBody>
            </p:sp>
          </p:grpSp>
          <p:sp>
            <p:nvSpPr>
              <p:cNvPr id="9" name="LinkHome">
                <a:hlinkClick r:id="rId3" action="ppaction://hlinksldjump"/>
              </p:cNvPr>
              <p:cNvSpPr/>
              <p:nvPr userDrawn="1"/>
            </p:nvSpPr>
            <p:spPr bwMode="gray">
              <a:xfrm>
                <a:off x="6293713" y="4256376"/>
                <a:ext cx="323850" cy="36195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GB" sz="1368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LinkForward">
                <a:hlinkClick r:id="" action="ppaction://hlinkshowjump?jump=nextslide"/>
              </p:cNvPr>
              <p:cNvSpPr/>
              <p:nvPr userDrawn="1"/>
            </p:nvSpPr>
            <p:spPr bwMode="gray">
              <a:xfrm>
                <a:off x="6875752" y="4256376"/>
                <a:ext cx="323850" cy="36195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GB" sz="1368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LinkBackward">
                <a:hlinkClick r:id="" action="ppaction://hlinkshowjump?jump=previousslide"/>
              </p:cNvPr>
              <p:cNvSpPr/>
              <p:nvPr userDrawn="1"/>
            </p:nvSpPr>
            <p:spPr bwMode="gray">
              <a:xfrm>
                <a:off x="6580114" y="4256376"/>
                <a:ext cx="323850" cy="36195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GB" sz="1368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Freeform 212">
              <a:hlinkClick r:id="" action="ppaction://noaction"/>
            </p:cNvPr>
            <p:cNvSpPr>
              <a:spLocks noEditPoints="1"/>
            </p:cNvSpPr>
            <p:nvPr/>
          </p:nvSpPr>
          <p:spPr bwMode="auto">
            <a:xfrm>
              <a:off x="6299693" y="4312311"/>
              <a:ext cx="288000" cy="28800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0796" tIns="50398" rIns="100796" bIns="50398" numCol="1" anchor="t" anchorCtr="0" compatLnSpc="1">
              <a:prstTxWarp prst="textNoShape">
                <a:avLst/>
              </a:prstTxWarp>
            </a:bodyPr>
            <a:lstStyle/>
            <a:p>
              <a:endParaRPr lang="en-GB" sz="1462" dirty="0"/>
            </a:p>
          </p:txBody>
        </p:sp>
      </p:grpSp>
      <p:graphicFrame>
        <p:nvGraphicFramePr>
          <p:cNvPr id="18" name="ContentsTable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16837209"/>
              </p:ext>
            </p:extLst>
          </p:nvPr>
        </p:nvGraphicFramePr>
        <p:xfrm>
          <a:off x="4596109" y="2087196"/>
          <a:ext cx="3407363" cy="2631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0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130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1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1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130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2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2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130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3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3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130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4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4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130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5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5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130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6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6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130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7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7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130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8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8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130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9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9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130">
                <a:tc>
                  <a:txBody>
                    <a:bodyPr/>
                    <a:lstStyle/>
                    <a:p>
                      <a:pPr marL="0" marR="0" lvl="0" indent="0" algn="l" defTabSz="990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Content line 10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Verdana (Body)"/>
                        </a:rPr>
                        <a:t>10</a:t>
                      </a: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18448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472459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sp>
        <p:nvSpPr>
          <p:cNvPr id="17" name="Google Shape;17;p4"/>
          <p:cNvSpPr/>
          <p:nvPr/>
        </p:nvSpPr>
        <p:spPr>
          <a:xfrm>
            <a:off x="-336350" y="-28025"/>
            <a:ext cx="9689100" cy="69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68" tIns="68568" rIns="68568" bIns="685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8" name="Google Shape;18;p4"/>
          <p:cNvSpPr/>
          <p:nvPr/>
        </p:nvSpPr>
        <p:spPr>
          <a:xfrm>
            <a:off x="-364400" y="5624676"/>
            <a:ext cx="9763800" cy="1336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8" tIns="68568" rIns="68568" bIns="685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11100" y="5783525"/>
            <a:ext cx="56715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1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>
            <a:off x="487301" y="6333325"/>
            <a:ext cx="4092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4951" y="2047602"/>
            <a:ext cx="6486349" cy="193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335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817E9-BDBE-EE44-4B2A-91C5CE09C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5D38DB-C75B-B381-D425-19EBA44FE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FB2CA-45D2-78ED-1C11-F8F4B6F00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C29A-ACD6-4BE8-B12A-DFD0E9263987}" type="datetimeFigureOut">
              <a:rPr lang="en-GH" smtClean="0"/>
              <a:t>01/19/2026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F61EF-434A-D055-A506-D2C3521AD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E5C2C-786A-6000-6DED-50E1C884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A4F8-CF6D-4E77-B171-E3E7C58466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23520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07B87-A939-13FC-DA52-B66ECE4E9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C0678-22BC-1B48-84ED-F1441E964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44FF1-8B85-9B31-2E76-CB4C055C4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C29A-ACD6-4BE8-B12A-DFD0E9263987}" type="datetimeFigureOut">
              <a:rPr lang="en-GH" smtClean="0"/>
              <a:t>01/19/2026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2AF85-3DCF-DF85-5CF2-CE270268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8ACE9-3925-16F8-2FCE-14A9A3ED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A4F8-CF6D-4E77-B171-E3E7C58466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4028697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A1974-6494-0DD8-3348-854D09DF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B092C-2A80-8349-9EF9-02DAD8288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484AD-026E-5994-D172-D0E1F5550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C29A-ACD6-4BE8-B12A-DFD0E9263987}" type="datetimeFigureOut">
              <a:rPr lang="en-GH" smtClean="0"/>
              <a:t>01/19/2026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9E93C-6DFF-9000-DB0D-1CD0EA118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8D52D-C066-8E0F-A7F9-0271765E6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A4F8-CF6D-4E77-B171-E3E7C58466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92928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4"/>
          <p:cNvSpPr/>
          <p:nvPr/>
        </p:nvSpPr>
        <p:spPr>
          <a:xfrm>
            <a:off x="-336350" y="-28025"/>
            <a:ext cx="9689100" cy="69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-364400" y="5624675"/>
            <a:ext cx="9763800" cy="1336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11100" y="5783525"/>
            <a:ext cx="56715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>
            <a:off x="487300" y="6333325"/>
            <a:ext cx="4092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8826" y="0"/>
            <a:ext cx="6486349" cy="19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A5647-0A76-6BD3-045B-D572BBA1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B93E7-41D0-C963-3502-E57E4147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FCFFF-0CC0-368A-997C-C6261B362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1A363-7180-2A9E-6859-7DA6B82B2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C29A-ACD6-4BE8-B12A-DFD0E9263987}" type="datetimeFigureOut">
              <a:rPr lang="en-GH" smtClean="0"/>
              <a:t>01/19/2026</a:t>
            </a:fld>
            <a:endParaRPr lang="en-G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233CE-39B4-810B-5D3F-7DD438E4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7D3F1-5A24-59C9-D666-9F553F20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A4F8-CF6D-4E77-B171-E3E7C58466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4227673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69555-CEC4-CC6A-5CBA-7BBDB913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D2A18-E4E5-B66C-F5C4-B55A314D7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7192F-A5D8-8112-6907-664CC7EF1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D27D3B-D4D5-1230-4312-9D5328EB6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EF3C8F-1814-88FF-DED5-AF7C1B48E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BDF4BB-5042-448F-05B2-DA98B4C5B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C29A-ACD6-4BE8-B12A-DFD0E9263987}" type="datetimeFigureOut">
              <a:rPr lang="en-GH" smtClean="0"/>
              <a:t>01/19/2026</a:t>
            </a:fld>
            <a:endParaRPr lang="en-G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F5B7C2-D67E-8937-5650-DDAF7047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5FAE37-0BD5-336F-6679-61CC907D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A4F8-CF6D-4E77-B171-E3E7C58466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883897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FB949-7E05-7C39-8BFB-FC9C0E84D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A9E01F-3AE8-B4A0-500A-0BBE99AB6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C29A-ACD6-4BE8-B12A-DFD0E9263987}" type="datetimeFigureOut">
              <a:rPr lang="en-GH" smtClean="0"/>
              <a:t>01/19/2026</a:t>
            </a:fld>
            <a:endParaRPr lang="en-G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7A893-828B-690E-6DB2-43EB0274F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5DF79B-F0B3-540F-D714-B84A5C31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A4F8-CF6D-4E77-B171-E3E7C58466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257885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683AE3-88BD-038B-5741-2C9215C6C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C29A-ACD6-4BE8-B12A-DFD0E9263987}" type="datetimeFigureOut">
              <a:rPr lang="en-GH" smtClean="0"/>
              <a:t>01/19/2026</a:t>
            </a:fld>
            <a:endParaRPr lang="en-G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001E27-5608-592F-4A27-F61B14C3B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0C026-29AD-ECE3-1B11-BB270613B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A4F8-CF6D-4E77-B171-E3E7C58466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4019368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E231-1721-E45D-9FAB-BBC768696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190F4-C74F-411E-5A67-B9F8F21F3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57352-F195-139C-AB0D-30ACCE444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8A177-FBB6-97B9-92D6-8BB8F050C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C29A-ACD6-4BE8-B12A-DFD0E9263987}" type="datetimeFigureOut">
              <a:rPr lang="en-GH" smtClean="0"/>
              <a:t>01/19/2026</a:t>
            </a:fld>
            <a:endParaRPr lang="en-G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61CE2-85EA-7FC2-F4F9-287EAE9EB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B44AB-11C0-FDDE-401F-41E87CE03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A4F8-CF6D-4E77-B171-E3E7C58466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398120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B7167-DA6A-A12D-22A1-A0DA0344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D86F4A-A664-5C99-A587-4707C628D4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5356-39D8-9A30-5BA4-D71502A6E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B2F0E-D9F3-9FC0-CE55-99139B49D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C29A-ACD6-4BE8-B12A-DFD0E9263987}" type="datetimeFigureOut">
              <a:rPr lang="en-GH" smtClean="0"/>
              <a:t>01/19/2026</a:t>
            </a:fld>
            <a:endParaRPr lang="en-G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CCDD2-CF81-24FD-4E44-84B856FD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1D175-CDDD-16FA-E356-6C8D3C7DC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A4F8-CF6D-4E77-B171-E3E7C58466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968011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CF98C-58C8-42C3-489C-AA13B2311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7A20A3-9516-F805-D954-EC43819AC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4B42E-A6B9-5CC0-99A0-98D045388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C29A-ACD6-4BE8-B12A-DFD0E9263987}" type="datetimeFigureOut">
              <a:rPr lang="en-GH" smtClean="0"/>
              <a:t>01/19/2026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0B195-A66C-6927-0057-1E43A34BA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1DBE6-765C-1D6C-3C41-77A6743E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A4F8-CF6D-4E77-B171-E3E7C58466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738228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885E6B-A742-4EA0-6255-8E98B74F6C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40CC70-9496-7CD2-3377-E5C3E049A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CDF2F-5341-5EC2-19BE-292BBECC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C29A-ACD6-4BE8-B12A-DFD0E9263987}" type="datetimeFigureOut">
              <a:rPr lang="en-GH" smtClean="0"/>
              <a:t>01/19/2026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4F8D5-1850-5E5F-C01A-4482C5A9A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A49DC-F232-57F5-FBF8-ADDDDE988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A4F8-CF6D-4E77-B171-E3E7C58466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89335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 preserve="1" userDrawn="1">
  <p:cSld name="1_Title and body 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9D1D324-5DE1-4655-99F6-2D37CA5178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84220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9D1D324-5DE1-4655-99F6-2D37CA5178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580103"/>
            <a:ext cx="9144000" cy="49947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3;p3">
            <a:extLst>
              <a:ext uri="{FF2B5EF4-FFF2-40B4-BE49-F238E27FC236}">
                <a16:creationId xmlns:a16="http://schemas.microsoft.com/office/drawing/2014/main" id="{03B3F44A-80F6-4F35-BDDC-5DF11AC7277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r>
              <a:rPr lang="en-GB" err="1"/>
              <a:t>qwq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672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14.xml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13.xml"/><Relationship Id="rId9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677E012-60C2-48D0-A2B5-A228F71440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4190566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395" imgH="396" progId="TCLayout.ActiveDocument.1">
                  <p:embed/>
                </p:oleObj>
              </mc:Choice>
              <mc:Fallback>
                <p:oleObj name="think-cell Slide" r:id="rId12" imgW="395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677E012-60C2-48D0-A2B5-A228F71440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1"/>
          <p:cNvSpPr/>
          <p:nvPr/>
        </p:nvSpPr>
        <p:spPr>
          <a:xfrm>
            <a:off x="-46700" y="5895649"/>
            <a:ext cx="9349500" cy="11685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858300" y="586625"/>
            <a:ext cx="27900" cy="77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4">
            <a:alphaModFix/>
          </a:blip>
          <a:srcRect t="1550" b="1559"/>
          <a:stretch/>
        </p:blipFill>
        <p:spPr>
          <a:xfrm>
            <a:off x="204690" y="6092186"/>
            <a:ext cx="2678282" cy="7754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62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66891810"/>
              </p:ext>
            </p:extLst>
          </p:nvPr>
        </p:nvGraphicFramePr>
        <p:xfrm>
          <a:off x="1590" y="1594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0" y="1594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tandardTextbox"/>
          <p:cNvSpPr>
            <a:spLocks noGrp="1"/>
          </p:cNvSpPr>
          <p:nvPr>
            <p:ph type="body" idx="1"/>
          </p:nvPr>
        </p:nvSpPr>
        <p:spPr>
          <a:xfrm>
            <a:off x="384225" y="1762745"/>
            <a:ext cx="2141314" cy="15271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Ffooter">
            <a:extLst>
              <a:ext uri="{FF2B5EF4-FFF2-40B4-BE49-F238E27FC236}">
                <a16:creationId xmlns:a16="http://schemas.microsoft.com/office/drawing/2014/main" id="{1DBC598B-8A58-4715-94A4-40DE5B2147BC}"/>
              </a:ext>
            </a:extLst>
          </p:cNvPr>
          <p:cNvSpPr txBox="1"/>
          <p:nvPr userDrawn="1"/>
        </p:nvSpPr>
        <p:spPr>
          <a:xfrm>
            <a:off x="384856" y="6481879"/>
            <a:ext cx="3773918" cy="9220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ts val="0"/>
              </a:spcAft>
              <a:tabLst>
                <a:tab pos="8250970" algn="r"/>
              </a:tabLst>
            </a:pPr>
            <a:r>
              <a:rPr lang="en-US" sz="599" b="0" kern="1200" noProof="0" dirty="0">
                <a:solidFill>
                  <a:srgbClr val="000000"/>
                </a:solidFill>
                <a:latin typeface="+mj-lt"/>
                <a:ea typeface="+mn-ea"/>
                <a:cs typeface="Arial" charset="0"/>
              </a:rPr>
              <a:t>Feed Ghana Programme </a:t>
            </a:r>
          </a:p>
        </p:txBody>
      </p:sp>
      <p:sp>
        <p:nvSpPr>
          <p:cNvPr id="10" name="Ffooter">
            <a:extLst>
              <a:ext uri="{FF2B5EF4-FFF2-40B4-BE49-F238E27FC236}">
                <a16:creationId xmlns:a16="http://schemas.microsoft.com/office/drawing/2014/main" id="{05F941DD-C656-456B-B877-6AE0FE6F16FD}"/>
              </a:ext>
            </a:extLst>
          </p:cNvPr>
          <p:cNvSpPr txBox="1"/>
          <p:nvPr userDrawn="1"/>
        </p:nvSpPr>
        <p:spPr>
          <a:xfrm>
            <a:off x="7326697" y="6485993"/>
            <a:ext cx="1431721" cy="9220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ts val="0"/>
              </a:spcAft>
              <a:tabLst>
                <a:tab pos="8250970" algn="r"/>
              </a:tabLst>
            </a:pPr>
            <a:r>
              <a:rPr lang="en-GB" sz="599" b="0" kern="1200" noProof="0" dirty="0">
                <a:solidFill>
                  <a:srgbClr val="000000"/>
                </a:solidFill>
                <a:latin typeface="+mj-lt"/>
                <a:ea typeface="+mn-ea"/>
                <a:cs typeface="Arial" charset="0"/>
              </a:rPr>
              <a:t>Ministry of Food and Agriculture</a:t>
            </a:r>
          </a:p>
        </p:txBody>
      </p:sp>
    </p:spTree>
    <p:extLst>
      <p:ext uri="{BB962C8B-B14F-4D97-AF65-F5344CB8AC3E}">
        <p14:creationId xmlns:p14="http://schemas.microsoft.com/office/powerpoint/2010/main" val="70713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transition>
    <p:fade/>
  </p:transition>
  <p:hf hdr="0" ftr="0" dt="0"/>
  <p:txStyles>
    <p:titleStyle>
      <a:lvl1pPr algn="l" defTabSz="847136" rtl="0" eaLnBrk="1" latinLnBrk="0" hangingPunct="1">
        <a:spcBef>
          <a:spcPct val="0"/>
        </a:spcBef>
        <a:buNone/>
        <a:defRPr sz="17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47136" rtl="0" eaLnBrk="1" latinLnBrk="0" hangingPunct="1">
        <a:spcBef>
          <a:spcPts val="0"/>
        </a:spcBef>
        <a:spcAft>
          <a:spcPts val="926"/>
        </a:spcAft>
        <a:buSzPct val="100000"/>
        <a:buFont typeface="Arial" panose="020B0604020202020204" pitchFamily="34" charset="0"/>
        <a:buNone/>
        <a:defRPr sz="855" b="1" kern="1200">
          <a:solidFill>
            <a:srgbClr val="C4D600"/>
          </a:solidFill>
          <a:latin typeface="+mn-lt"/>
          <a:ea typeface="+mn-ea"/>
          <a:cs typeface="+mn-cs"/>
        </a:defRPr>
      </a:lvl1pPr>
      <a:lvl2pPr marL="0" indent="0" algn="l" defTabSz="847136" rtl="0" eaLnBrk="1" latinLnBrk="0" hangingPunct="1">
        <a:spcBef>
          <a:spcPts val="0"/>
        </a:spcBef>
        <a:spcAft>
          <a:spcPts val="926"/>
        </a:spcAft>
        <a:buClrTx/>
        <a:buSzPct val="100000"/>
        <a:buFont typeface="Arial"/>
        <a:buNone/>
        <a:defRPr lang="en-US" sz="855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63424" indent="-163424" algn="l" defTabSz="847136" rtl="0" eaLnBrk="1" latinLnBrk="0" hangingPunct="1">
        <a:spcBef>
          <a:spcPts val="0"/>
        </a:spcBef>
        <a:spcAft>
          <a:spcPts val="926"/>
        </a:spcAft>
        <a:buClrTx/>
        <a:buSzPct val="100000"/>
        <a:buFont typeface="Arial" panose="020B0604020202020204" pitchFamily="34" charset="0"/>
        <a:buChar char="•"/>
        <a:defRPr lang="en-US" sz="855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30183" indent="-163424" algn="l" defTabSz="847136" rtl="0" eaLnBrk="1" latinLnBrk="0" hangingPunct="1">
        <a:spcBef>
          <a:spcPts val="0"/>
        </a:spcBef>
        <a:spcAft>
          <a:spcPts val="926"/>
        </a:spcAft>
        <a:buClrTx/>
        <a:buSzPct val="100000"/>
        <a:buFont typeface="Verdana" panose="020B0604030504040204" pitchFamily="34" charset="0"/>
        <a:buChar char="−"/>
        <a:defRPr lang="en-US" sz="855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493606" indent="-163424" algn="l" defTabSz="739774" rtl="0" eaLnBrk="1" latinLnBrk="0" hangingPunct="1">
        <a:spcBef>
          <a:spcPts val="0"/>
        </a:spcBef>
        <a:spcAft>
          <a:spcPts val="926"/>
        </a:spcAft>
        <a:buClrTx/>
        <a:buSzPct val="100000"/>
        <a:buFont typeface="Verdana" panose="020B0604030504040204" pitchFamily="34" charset="0"/>
        <a:buChar char="−"/>
        <a:tabLst/>
        <a:defRPr lang="en-US" sz="855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493606" indent="-163424" algn="l" defTabSz="847136" rtl="0" eaLnBrk="1" latinLnBrk="0" hangingPunct="1">
        <a:spcBef>
          <a:spcPts val="0"/>
        </a:spcBef>
        <a:spcAft>
          <a:spcPts val="926"/>
        </a:spcAft>
        <a:buFont typeface="Verdana" panose="020B0604030504040204" pitchFamily="34" charset="0"/>
        <a:buChar char="−"/>
        <a:defRPr sz="1112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493606" indent="-163424" algn="l" defTabSz="847136" rtl="0" eaLnBrk="1" latinLnBrk="0" hangingPunct="1">
        <a:spcBef>
          <a:spcPts val="0"/>
        </a:spcBef>
        <a:spcAft>
          <a:spcPts val="926"/>
        </a:spcAft>
        <a:buFont typeface="Verdana" panose="020B0604030504040204" pitchFamily="34" charset="0"/>
        <a:buChar char="−"/>
        <a:defRPr sz="1112" kern="1200">
          <a:solidFill>
            <a:schemeClr val="tx1"/>
          </a:solidFill>
          <a:latin typeface="+mn-lt"/>
          <a:ea typeface="+mn-ea"/>
          <a:cs typeface="+mn-cs"/>
        </a:defRPr>
      </a:lvl7pPr>
      <a:lvl8pPr marL="493606" indent="-163424" algn="l" defTabSz="847136" rtl="0" eaLnBrk="1" latinLnBrk="0" hangingPunct="1">
        <a:spcBef>
          <a:spcPts val="0"/>
        </a:spcBef>
        <a:spcAft>
          <a:spcPts val="926"/>
        </a:spcAft>
        <a:buFont typeface="Verdana" panose="020B0604030504040204" pitchFamily="34" charset="0"/>
        <a:buChar char="−"/>
        <a:defRPr sz="1112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93606" indent="-163424" algn="l" defTabSz="847136" rtl="0" eaLnBrk="1" latinLnBrk="0" hangingPunct="1">
        <a:spcBef>
          <a:spcPts val="0"/>
        </a:spcBef>
        <a:spcAft>
          <a:spcPts val="926"/>
        </a:spcAft>
        <a:buFont typeface="Verdana" panose="020B0604030504040204" pitchFamily="34" charset="0"/>
        <a:buChar char="−"/>
        <a:defRPr sz="111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7136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1pPr>
      <a:lvl2pPr marL="423569" algn="l" defTabSz="847136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2pPr>
      <a:lvl3pPr marL="847136" algn="l" defTabSz="847136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3pPr>
      <a:lvl4pPr marL="1270704" algn="l" defTabSz="847136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4pPr>
      <a:lvl5pPr marL="1694271" algn="l" defTabSz="847136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5pPr>
      <a:lvl6pPr marL="2117840" algn="l" defTabSz="847136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6pPr>
      <a:lvl7pPr marL="2541407" algn="l" defTabSz="847136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7pPr>
      <a:lvl8pPr marL="2964974" algn="l" defTabSz="847136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8pPr>
      <a:lvl9pPr marL="3388543" algn="l" defTabSz="847136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">
          <p15:clr>
            <a:srgbClr val="F26B43"/>
          </p15:clr>
        </p15:guide>
        <p15:guide id="2" pos="6451">
          <p15:clr>
            <a:srgbClr val="F26B43"/>
          </p15:clr>
        </p15:guide>
        <p15:guide id="3" orient="horz" pos="74">
          <p15:clr>
            <a:srgbClr val="F26B43"/>
          </p15:clr>
        </p15:guide>
        <p15:guide id="4" orient="horz" pos="408">
          <p15:clr>
            <a:srgbClr val="F26B43"/>
          </p15:clr>
        </p15:guide>
        <p15:guide id="5" orient="horz" pos="680">
          <p15:clr>
            <a:srgbClr val="F26B43"/>
          </p15:clr>
        </p15:guide>
        <p15:guide id="6" orient="horz" pos="1224">
          <p15:clr>
            <a:srgbClr val="F26B43"/>
          </p15:clr>
        </p15:guide>
        <p15:guide id="7" orient="horz" pos="4496">
          <p15:clr>
            <a:srgbClr val="F26B43"/>
          </p15:clr>
        </p15:guide>
        <p15:guide id="10" pos="3254">
          <p15:clr>
            <a:srgbClr val="43B02A"/>
          </p15:clr>
        </p15:guide>
        <p15:guide id="11" pos="3480">
          <p15:clr>
            <a:srgbClr val="43B02A"/>
          </p15:clr>
        </p15:guide>
        <p15:guide id="14" orient="horz" pos="2743">
          <p15:clr>
            <a:srgbClr val="43B02A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A41AFC-7763-B0D0-8972-7226D5A0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7B3E1-D3F4-26E9-4BAD-7391A1A52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04C5F-C4CF-7802-0718-D449086FC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50C29A-ACD6-4BE8-B12A-DFD0E9263987}" type="datetimeFigureOut">
              <a:rPr lang="en-GH" smtClean="0"/>
              <a:t>01/19/2026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C5DBF-7D3D-DDE2-F719-81DE3E418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C7891-F979-412F-C50F-892F5A21D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B4A4F8-CF6D-4E77-B171-E3E7C58466A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9345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H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950F4BB-1E65-4CCF-BD1A-B0A9EF3FDF5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84521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950F4BB-1E65-4CCF-BD1A-B0A9EF3FDF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1212420" y="5693547"/>
            <a:ext cx="8187219" cy="8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br>
              <a:rPr lang="en-GB" sz="2000" dirty="0">
                <a:solidFill>
                  <a:schemeClr val="tx1"/>
                </a:solidFill>
                <a:latin typeface="Rubik" panose="02000604000000020004" pitchFamily="2" charset="-79"/>
                <a:cs typeface="Rubik" panose="02000604000000020004" pitchFamily="2" charset="-79"/>
              </a:rPr>
            </a:br>
            <a:r>
              <a:rPr lang="en-GB" sz="2000" dirty="0">
                <a:solidFill>
                  <a:schemeClr val="tx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USA-GHANA Investment </a:t>
            </a:r>
            <a:endParaRPr lang="en-US" sz="2000" dirty="0">
              <a:solidFill>
                <a:schemeClr val="tx1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5" name="Google Shape;61;p15">
            <a:extLst>
              <a:ext uri="{FF2B5EF4-FFF2-40B4-BE49-F238E27FC236}">
                <a16:creationId xmlns:a16="http://schemas.microsoft.com/office/drawing/2014/main" id="{061ED097-ECB5-4528-9C06-6F2D9A55633F}"/>
              </a:ext>
            </a:extLst>
          </p:cNvPr>
          <p:cNvSpPr txBox="1">
            <a:spLocks/>
          </p:cNvSpPr>
          <p:nvPr/>
        </p:nvSpPr>
        <p:spPr>
          <a:xfrm>
            <a:off x="507248" y="1920972"/>
            <a:ext cx="8029903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cap="al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GOVERNMENT BUSINESS -NATIONAL STRATEGY, PROGRAMMES &amp; Investment opportunities in GHANA’S Agriculture.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cap="al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PRESENTED BY: Hon Eric Opoku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cap="all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(Minister for food and agriculture)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cap="all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77" t="9669" r="27338" b="22928"/>
          <a:stretch/>
        </p:blipFill>
        <p:spPr>
          <a:xfrm>
            <a:off x="-6104" y="5622165"/>
            <a:ext cx="942865" cy="9428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7C18C1-A79D-4652-93B2-7A31C4FAD3A3}"/>
              </a:ext>
            </a:extLst>
          </p:cNvPr>
          <p:cNvSpPr/>
          <p:nvPr/>
        </p:nvSpPr>
        <p:spPr>
          <a:xfrm>
            <a:off x="-185958" y="6568966"/>
            <a:ext cx="1267154" cy="289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MOFA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2C8FC-7E46-0C9A-F732-8FBECA0F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en-GB" sz="4300">
                <a:latin typeface="Segoe UI" panose="020B0502040204020203" pitchFamily="34" charset="0"/>
                <a:cs typeface="Segoe UI" panose="020B0502040204020203" pitchFamily="34" charset="0"/>
              </a:rPr>
              <a:t>Ghana is committed to attracting private investment for growth</a:t>
            </a:r>
            <a:endParaRPr lang="en-GH" sz="4300"/>
          </a:p>
        </p:txBody>
      </p:sp>
      <p:sp>
        <p:nvSpPr>
          <p:cNvPr id="3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FE88C-90FC-EA12-7BAC-11C111D30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69" y="2071316"/>
            <a:ext cx="5035164" cy="4119172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GB" sz="19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Ambitious Programmes to Drive Growth Through Private Sector Investment</a:t>
            </a:r>
            <a:endParaRPr lang="en-GB" sz="19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00113" lvl="2" indent="-214313">
              <a:lnSpc>
                <a:spcPct val="150000"/>
              </a:lnSpc>
            </a:pPr>
            <a:r>
              <a:rPr lang="en-GB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Feed Ghana Programme (FGP)</a:t>
            </a:r>
          </a:p>
          <a:p>
            <a:pPr lvl="3">
              <a:lnSpc>
                <a:spcPct val="150000"/>
              </a:lnSpc>
            </a:pPr>
            <a:r>
              <a:rPr lang="en-GB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GB" sz="1900" dirty="0">
                <a:latin typeface="Segoe UI" panose="020B0502040204020203" pitchFamily="34" charset="0"/>
                <a:cs typeface="Segoe UI" panose="020B0502040204020203" pitchFamily="34" charset="0"/>
              </a:rPr>
              <a:t>Feed the Industry</a:t>
            </a:r>
          </a:p>
          <a:p>
            <a:pPr lvl="3">
              <a:lnSpc>
                <a:spcPct val="150000"/>
              </a:lnSpc>
            </a:pPr>
            <a:r>
              <a:rPr lang="en-GB" sz="1900" dirty="0">
                <a:latin typeface="Segoe UI" panose="020B0502040204020203" pitchFamily="34" charset="0"/>
                <a:cs typeface="Segoe UI" panose="020B0502040204020203" pitchFamily="34" charset="0"/>
              </a:rPr>
              <a:t>  Farmers’ Service Centres</a:t>
            </a:r>
          </a:p>
          <a:p>
            <a:pPr lvl="3">
              <a:lnSpc>
                <a:spcPct val="150000"/>
              </a:lnSpc>
            </a:pPr>
            <a:r>
              <a:rPr lang="en-GB" sz="1900" dirty="0">
                <a:latin typeface="Segoe UI" panose="020B0502040204020203" pitchFamily="34" charset="0"/>
                <a:cs typeface="Segoe UI" panose="020B0502040204020203" pitchFamily="34" charset="0"/>
              </a:rPr>
              <a:t>  Irrigation for Wealth Creation</a:t>
            </a:r>
          </a:p>
          <a:p>
            <a:pPr marL="900113" lvl="2" indent="-214313">
              <a:lnSpc>
                <a:spcPct val="150000"/>
              </a:lnSpc>
            </a:pPr>
            <a:r>
              <a:rPr lang="en-GB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24-Hour Economy Programme</a:t>
            </a:r>
          </a:p>
          <a:p>
            <a:pPr marL="900113" lvl="2" indent="-214313">
              <a:lnSpc>
                <a:spcPct val="150000"/>
              </a:lnSpc>
            </a:pPr>
            <a:r>
              <a:rPr lang="en-GB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Ambitious infrastructure investment</a:t>
            </a:r>
            <a:r>
              <a:rPr lang="en-GB" sz="19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under the $10 Billion Big Push</a:t>
            </a:r>
            <a:r>
              <a:rPr lang="en-GB" sz="19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en-GH" sz="19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668664D-943A-9C34-FD7F-7427A9BC92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391" r="27023" b="2"/>
          <a:stretch>
            <a:fillRect/>
          </a:stretch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04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32786-2039-D8EC-D39B-BE167E6C1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286" y="467271"/>
            <a:ext cx="3647375" cy="2052522"/>
          </a:xfrm>
        </p:spPr>
        <p:txBody>
          <a:bodyPr anchor="b">
            <a:normAutofit/>
          </a:bodyPr>
          <a:lstStyle/>
          <a:p>
            <a:r>
              <a:rPr lang="en-GB" sz="2700" dirty="0">
                <a:latin typeface="Segoe UI" panose="020B0502040204020203" pitchFamily="34" charset="0"/>
                <a:cs typeface="Segoe UI" panose="020B0502040204020203" pitchFamily="34" charset="0"/>
              </a:rPr>
              <a:t>Ghana is committed to attracting private investment for growth (Cont’d).</a:t>
            </a:r>
            <a:endParaRPr lang="en-GH" sz="27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223" y="554152"/>
            <a:ext cx="4306642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hand holding ball">
            <a:extLst>
              <a:ext uri="{FF2B5EF4-FFF2-40B4-BE49-F238E27FC236}">
                <a16:creationId xmlns:a16="http://schemas.microsoft.com/office/drawing/2014/main" id="{539A5645-2D4E-3131-0500-7152F90530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987" r="22137" b="-1"/>
          <a:stretch>
            <a:fillRect/>
          </a:stretch>
        </p:blipFill>
        <p:spPr>
          <a:xfrm>
            <a:off x="379063" y="554151"/>
            <a:ext cx="4306642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36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17" y="703679"/>
            <a:ext cx="128636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064" y="1562696"/>
            <a:ext cx="118159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9B569-FA35-60E7-7B4A-06329FE2D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3286" y="2990818"/>
            <a:ext cx="3559495" cy="2913872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GB" sz="1700" dirty="0">
                <a:solidFill>
                  <a:schemeClr val="tx1"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Ghana has a great Global reputation and currently hosts the following:</a:t>
            </a:r>
          </a:p>
          <a:p>
            <a:pPr lvl="1">
              <a:lnSpc>
                <a:spcPct val="150000"/>
              </a:lnSpc>
            </a:pPr>
            <a:r>
              <a:rPr lang="en-GB" sz="1700" dirty="0">
                <a:solidFill>
                  <a:schemeClr val="tx1"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Secretariat of </a:t>
            </a:r>
            <a:r>
              <a:rPr lang="en-GB" sz="1700" dirty="0" err="1">
                <a:solidFill>
                  <a:schemeClr val="tx1"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AfCFTA</a:t>
            </a:r>
            <a:r>
              <a:rPr lang="en-GB" sz="1700" dirty="0">
                <a:solidFill>
                  <a:schemeClr val="tx1"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lvl="1">
              <a:lnSpc>
                <a:spcPct val="150000"/>
              </a:lnSpc>
            </a:pPr>
            <a:r>
              <a:rPr lang="en-GB" sz="1700" dirty="0">
                <a:solidFill>
                  <a:schemeClr val="tx1"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Head Office of 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Alliance for a Green Revolution in Africa</a:t>
            </a:r>
            <a:r>
              <a:rPr lang="en-GB" sz="1700" dirty="0">
                <a:solidFill>
                  <a:schemeClr val="tx1"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(AGRA); and </a:t>
            </a:r>
          </a:p>
          <a:p>
            <a:pPr lvl="1">
              <a:lnSpc>
                <a:spcPct val="150000"/>
              </a:lnSpc>
            </a:pPr>
            <a:r>
              <a:rPr lang="en-GB" sz="1700" dirty="0">
                <a:solidFill>
                  <a:schemeClr val="tx1">
                    <a:alpha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Regional Office of FAO for Africa.  </a:t>
            </a:r>
          </a:p>
          <a:p>
            <a:endParaRPr lang="en-GH" sz="17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40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0611" y="5775082"/>
            <a:ext cx="84320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2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397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379AFA-8A45-EED6-D88C-33CB7D3F0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0" y="451609"/>
            <a:ext cx="4000647" cy="1708242"/>
          </a:xfrm>
        </p:spPr>
        <p:txBody>
          <a:bodyPr anchor="ctr">
            <a:normAutofit/>
          </a:bodyPr>
          <a:lstStyle/>
          <a:p>
            <a:r>
              <a:rPr lang="en-GB" sz="27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Ideal Economic, Social and Political Conditions for a Thriving Business Environment</a:t>
            </a:r>
            <a:endParaRPr lang="en-GH" sz="2700" b="1" u="sng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434C40-8AC1-12DA-1898-7E21455C0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0" y="2470244"/>
            <a:ext cx="4000647" cy="3769835"/>
          </a:xfrm>
        </p:spPr>
        <p:txBody>
          <a:bodyPr anchor="ctr">
            <a:normAutofit/>
          </a:bodyPr>
          <a:lstStyle/>
          <a:p>
            <a:pPr marL="0" lvl="0" indent="0" defTabSz="914400">
              <a:spcBef>
                <a:spcPts val="0"/>
              </a:spcBef>
              <a:buClr>
                <a:srgbClr val="000000"/>
              </a:buClr>
              <a:buNone/>
              <a:defRPr/>
            </a:pPr>
            <a:r>
              <a:rPr lang="en-GB" sz="13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Robust infrastructure</a:t>
            </a:r>
          </a:p>
          <a:p>
            <a:pPr marL="285750" lvl="0" indent="-285750" defTabSz="914400">
              <a:spcBef>
                <a:spcPts val="0"/>
              </a:spcBef>
              <a:buClr>
                <a:srgbClr val="000000"/>
              </a:buClr>
              <a:defRPr/>
            </a:pPr>
            <a:r>
              <a:rPr lang="en-GB" sz="13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Recently upgraded Tema port </a:t>
            </a:r>
          </a:p>
          <a:p>
            <a:pPr marL="285750" lvl="0" indent="-285750" defTabSz="914400">
              <a:spcBef>
                <a:spcPts val="0"/>
              </a:spcBef>
              <a:buClr>
                <a:srgbClr val="000000"/>
              </a:buClr>
              <a:defRPr/>
            </a:pPr>
            <a:r>
              <a:rPr lang="en-GB" sz="13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Excellent airport facilities for freight and cargo</a:t>
            </a:r>
          </a:p>
          <a:p>
            <a:pPr marL="285750" lvl="0" indent="-285750" defTabSz="914400">
              <a:spcBef>
                <a:spcPts val="0"/>
              </a:spcBef>
              <a:buClr>
                <a:srgbClr val="000000"/>
              </a:buClr>
              <a:defRPr/>
            </a:pPr>
            <a:r>
              <a:rPr lang="en-GB" sz="13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New rail systems and rehabilitation of existing ones</a:t>
            </a:r>
          </a:p>
          <a:p>
            <a:pPr marL="285750" lvl="0" indent="-285750" defTabSz="914400">
              <a:spcBef>
                <a:spcPts val="0"/>
              </a:spcBef>
              <a:buClr>
                <a:srgbClr val="000000"/>
              </a:buClr>
              <a:defRPr/>
            </a:pPr>
            <a:r>
              <a:rPr lang="en-GB" sz="13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Abundant and reliable electricity</a:t>
            </a:r>
          </a:p>
          <a:p>
            <a:pPr marL="0" indent="0">
              <a:buNone/>
            </a:pPr>
            <a:endParaRPr lang="en-US" sz="1300" dirty="0"/>
          </a:p>
          <a:p>
            <a:pPr marL="0" lvl="0" indent="0" defTabSz="914400">
              <a:spcBef>
                <a:spcPts val="0"/>
              </a:spcBef>
              <a:buClr>
                <a:srgbClr val="000000"/>
              </a:buClr>
              <a:buNone/>
              <a:defRPr/>
            </a:pPr>
            <a:r>
              <a:rPr lang="en-GB" sz="13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Young and educated workforce</a:t>
            </a:r>
          </a:p>
          <a:p>
            <a:pPr marL="285750" lvl="0" indent="-285750" defTabSz="914400">
              <a:spcBef>
                <a:spcPts val="0"/>
              </a:spcBef>
              <a:buClr>
                <a:srgbClr val="000000"/>
              </a:buClr>
              <a:defRPr/>
            </a:pPr>
            <a:r>
              <a:rPr lang="en-GB" sz="13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Ghana is Number 1 in West Africa in literacy and graduation rates</a:t>
            </a:r>
          </a:p>
          <a:p>
            <a:pPr marL="285750" lvl="0" indent="-285750" defTabSz="914400" fontAlgn="base">
              <a:spcBef>
                <a:spcPts val="0"/>
              </a:spcBef>
              <a:buClr>
                <a:srgbClr val="000000"/>
              </a:buClr>
              <a:defRPr/>
            </a:pPr>
            <a:r>
              <a:rPr lang="en-GB" altLang="en-US" sz="13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Availability of skilled and trainable labour</a:t>
            </a:r>
          </a:p>
          <a:p>
            <a:pPr marL="0" lvl="0" indent="0" defTabSz="914400" fontAlgn="base">
              <a:spcBef>
                <a:spcPts val="0"/>
              </a:spcBef>
              <a:buClr>
                <a:srgbClr val="000000"/>
              </a:buClr>
              <a:buNone/>
              <a:defRPr/>
            </a:pPr>
            <a:endParaRPr lang="en-GB" altLang="en-US" sz="1300" kern="0" dirty="0"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L="0" lvl="0" indent="0" defTabSz="914400" fontAlgn="base">
              <a:spcBef>
                <a:spcPts val="0"/>
              </a:spcBef>
              <a:buClr>
                <a:srgbClr val="000000"/>
              </a:buClr>
              <a:buNone/>
              <a:defRPr/>
            </a:pPr>
            <a:endParaRPr lang="en-GB" altLang="en-US" sz="1300" kern="0" dirty="0"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L="0" lvl="0" indent="0" defTabSz="914400">
              <a:spcBef>
                <a:spcPts val="0"/>
              </a:spcBef>
              <a:buClr>
                <a:srgbClr val="000000"/>
              </a:buClr>
              <a:buNone/>
              <a:defRPr/>
            </a:pPr>
            <a:r>
              <a:rPr lang="en-GB" sz="13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Stable and peaceful democracy</a:t>
            </a:r>
          </a:p>
          <a:p>
            <a:pPr marL="285750" lvl="0" indent="-285750" defTabSz="914400">
              <a:spcBef>
                <a:spcPts val="0"/>
              </a:spcBef>
              <a:buClr>
                <a:srgbClr val="000000"/>
              </a:buClr>
              <a:defRPr/>
            </a:pPr>
            <a:r>
              <a:rPr lang="en-GB" sz="13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Number 1 in West Africa and 2</a:t>
            </a:r>
            <a:r>
              <a:rPr lang="en-GB" sz="1300" kern="0" baseline="3000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nd</a:t>
            </a:r>
            <a:r>
              <a:rPr lang="en-GB" sz="13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 in Africa in 2021 Global peace index</a:t>
            </a:r>
          </a:p>
          <a:p>
            <a:pPr marL="0" lvl="0" indent="0" defTabSz="914400" fontAlgn="base">
              <a:spcBef>
                <a:spcPts val="0"/>
              </a:spcBef>
              <a:buClr>
                <a:srgbClr val="000000"/>
              </a:buClr>
              <a:buNone/>
              <a:defRPr/>
            </a:pPr>
            <a:endParaRPr lang="en-GB" altLang="en-US" sz="1300" kern="0" dirty="0"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L="0" indent="0">
              <a:buNone/>
            </a:pPr>
            <a:endParaRPr lang="en-GH" sz="1300" dirty="0"/>
          </a:p>
        </p:txBody>
      </p:sp>
      <p:pic>
        <p:nvPicPr>
          <p:cNvPr id="13" name="Picture 12" descr="Cargo shipping containers in a pile and on a semi-truck at a harbor">
            <a:extLst>
              <a:ext uri="{FF2B5EF4-FFF2-40B4-BE49-F238E27FC236}">
                <a16:creationId xmlns:a16="http://schemas.microsoft.com/office/drawing/2014/main" id="{04B8766B-0619-FCFB-1242-4ABC621A8C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709" r="18608" b="-1"/>
          <a:stretch>
            <a:fillRect/>
          </a:stretch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8376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28C7075-C10B-4A17-90C1-87C61484331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28C7075-C10B-4A17-90C1-87C6148433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887669" y="658674"/>
            <a:ext cx="7695532" cy="8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Incentives available to investors in Ghana</a:t>
            </a:r>
            <a:endParaRPr sz="2400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78F2AE-B51C-496F-83ED-5FC477193BF0}"/>
              </a:ext>
            </a:extLst>
          </p:cNvPr>
          <p:cNvGrpSpPr/>
          <p:nvPr/>
        </p:nvGrpSpPr>
        <p:grpSpPr>
          <a:xfrm>
            <a:off x="2227034" y="2019580"/>
            <a:ext cx="2183261" cy="1913596"/>
            <a:chOff x="2916070" y="3097360"/>
            <a:chExt cx="1620168" cy="19135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21C010-1CC0-4427-B5DB-B38C26A14170}"/>
                </a:ext>
              </a:extLst>
            </p:cNvPr>
            <p:cNvSpPr txBox="1"/>
            <p:nvPr/>
          </p:nvSpPr>
          <p:spPr>
            <a:xfrm>
              <a:off x="3069536" y="3097360"/>
              <a:ext cx="1385523" cy="10338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>
                <a:lnSpc>
                  <a:spcPct val="110000"/>
                </a:lnSpc>
                <a:spcAft>
                  <a:spcPts val="400"/>
                </a:spcAft>
              </a:pPr>
              <a:r>
                <a:rPr lang="en-US" sz="1800" b="1" dirty="0">
                  <a:solidFill>
                    <a:schemeClr val="accent5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Tax and duty exemptions</a:t>
              </a:r>
            </a:p>
            <a:p>
              <a:pPr lvl="1" algn="ctr">
                <a:lnSpc>
                  <a:spcPct val="110000"/>
                </a:lnSpc>
                <a:spcAft>
                  <a:spcPts val="400"/>
                </a:spcAft>
              </a:pPr>
              <a:endParaRPr lang="en-GB" sz="18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77C226-0C10-4F09-AC44-66EA7526E807}"/>
                </a:ext>
              </a:extLst>
            </p:cNvPr>
            <p:cNvSpPr txBox="1"/>
            <p:nvPr/>
          </p:nvSpPr>
          <p:spPr>
            <a:xfrm>
              <a:off x="2916070" y="3856473"/>
              <a:ext cx="1620168" cy="1154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>
                <a:lnSpc>
                  <a:spcPct val="110000"/>
                </a:lnSpc>
                <a:spcAft>
                  <a:spcPts val="400"/>
                </a:spcAft>
              </a:pPr>
              <a:r>
                <a:rPr lang="en-GB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Exemptions from customs duties on</a:t>
              </a:r>
              <a:r>
                <a:rPr lang="en-GB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 agricultural machinery and inputs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EF12D73-5C33-4977-B5CE-CA59F3B25DA1}"/>
              </a:ext>
            </a:extLst>
          </p:cNvPr>
          <p:cNvGrpSpPr/>
          <p:nvPr/>
        </p:nvGrpSpPr>
        <p:grpSpPr>
          <a:xfrm>
            <a:off x="6753274" y="1985492"/>
            <a:ext cx="2361181" cy="2785862"/>
            <a:chOff x="2191832" y="4150606"/>
            <a:chExt cx="2506220" cy="27858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6BF2E7-BE3A-4E96-A882-A1C765E61EE0}"/>
                </a:ext>
              </a:extLst>
            </p:cNvPr>
            <p:cNvSpPr txBox="1"/>
            <p:nvPr/>
          </p:nvSpPr>
          <p:spPr>
            <a:xfrm>
              <a:off x="2521768" y="4150606"/>
              <a:ext cx="1806762" cy="9784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>
                <a:spcAft>
                  <a:spcPts val="400"/>
                </a:spcAft>
              </a:pPr>
              <a:r>
                <a:rPr lang="en-US" sz="1800" b="1" dirty="0">
                  <a:solidFill>
                    <a:schemeClr val="accent5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Dividend repatriation</a:t>
              </a:r>
            </a:p>
            <a:p>
              <a:pPr lvl="1" algn="ctr">
                <a:lnSpc>
                  <a:spcPct val="110000"/>
                </a:lnSpc>
                <a:spcAft>
                  <a:spcPts val="400"/>
                </a:spcAft>
              </a:pPr>
              <a:endParaRPr lang="en-GB" sz="18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72F423-5E7E-4A11-ACC2-DD10267F4DA5}"/>
                </a:ext>
              </a:extLst>
            </p:cNvPr>
            <p:cNvSpPr txBox="1"/>
            <p:nvPr/>
          </p:nvSpPr>
          <p:spPr>
            <a:xfrm>
              <a:off x="2191832" y="4943807"/>
              <a:ext cx="2506220" cy="19926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>
                <a:lnSpc>
                  <a:spcPct val="110000"/>
                </a:lnSpc>
                <a:spcAft>
                  <a:spcPts val="100"/>
                </a:spcAft>
              </a:pPr>
              <a:r>
                <a:rPr lang="en-GB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No questions-asked </a:t>
              </a:r>
              <a:r>
                <a:rPr lang="en-GB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transfer of dividends, fees for royalties, loan servicing, etc.</a:t>
              </a:r>
            </a:p>
            <a:p>
              <a:pPr lvl="1" algn="ctr">
                <a:lnSpc>
                  <a:spcPct val="110000"/>
                </a:lnSpc>
                <a:spcAft>
                  <a:spcPts val="100"/>
                </a:spcAft>
              </a:pPr>
              <a:endParaRPr lang="en-GB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lvl="1" algn="ctr">
                <a:lnSpc>
                  <a:spcPct val="110000"/>
                </a:lnSpc>
                <a:spcAft>
                  <a:spcPts val="100"/>
                </a:spcAft>
              </a:pPr>
              <a:r>
                <a:rPr lang="en-GB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Liberalized foreign exchange regime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DEF63E-57CD-47F1-B9AF-B651F10AF11A}"/>
              </a:ext>
            </a:extLst>
          </p:cNvPr>
          <p:cNvGrpSpPr/>
          <p:nvPr/>
        </p:nvGrpSpPr>
        <p:grpSpPr>
          <a:xfrm>
            <a:off x="77476" y="2064453"/>
            <a:ext cx="2317402" cy="3141303"/>
            <a:chOff x="2693042" y="2073335"/>
            <a:chExt cx="1626636" cy="314130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3AFEC9-9AF3-462D-87A3-BF755FB8A08B}"/>
                </a:ext>
              </a:extLst>
            </p:cNvPr>
            <p:cNvSpPr txBox="1"/>
            <p:nvPr/>
          </p:nvSpPr>
          <p:spPr>
            <a:xfrm>
              <a:off x="2903761" y="2073335"/>
              <a:ext cx="1118499" cy="6976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>
                <a:spcAft>
                  <a:spcPts val="400"/>
                </a:spcAft>
              </a:pPr>
              <a:r>
                <a:rPr lang="en-US" sz="1800" b="1" dirty="0">
                  <a:solidFill>
                    <a:schemeClr val="accent5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Free zone </a:t>
              </a:r>
            </a:p>
            <a:p>
              <a:pPr lvl="1" algn="ctr">
                <a:spcAft>
                  <a:spcPts val="400"/>
                </a:spcAft>
              </a:pPr>
              <a:r>
                <a:rPr lang="en-US" sz="1800" b="1" dirty="0">
                  <a:solidFill>
                    <a:schemeClr val="accent5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incentives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277F70-5314-4A9F-BBA5-F61AEED2FBEA}"/>
                </a:ext>
              </a:extLst>
            </p:cNvPr>
            <p:cNvSpPr txBox="1"/>
            <p:nvPr/>
          </p:nvSpPr>
          <p:spPr>
            <a:xfrm>
              <a:off x="2693042" y="2822893"/>
              <a:ext cx="1626636" cy="23917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>
                <a:lnSpc>
                  <a:spcPct val="110000"/>
                </a:lnSpc>
                <a:spcAft>
                  <a:spcPts val="400"/>
                </a:spcAft>
              </a:pPr>
              <a:r>
                <a:rPr lang="en-GB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100% exemption </a:t>
              </a:r>
              <a:r>
                <a:rPr lang="en-GB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from import and export duties</a:t>
              </a:r>
            </a:p>
            <a:p>
              <a:pPr lvl="1" algn="ctr">
                <a:lnSpc>
                  <a:spcPct val="110000"/>
                </a:lnSpc>
                <a:spcAft>
                  <a:spcPts val="400"/>
                </a:spcAft>
              </a:pPr>
              <a:endParaRPr lang="en-GB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lvl="1" algn="ctr">
                <a:lnSpc>
                  <a:spcPct val="110000"/>
                </a:lnSpc>
                <a:spcAft>
                  <a:spcPts val="400"/>
                </a:spcAft>
              </a:pPr>
              <a:r>
                <a:rPr lang="en-GB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10 years’ </a:t>
              </a:r>
              <a:r>
                <a:rPr lang="en-GB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exemption from corporate income taxes</a:t>
              </a:r>
              <a:endParaRPr lang="en-GB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85750" lvl="1" indent="-285750">
                <a:lnSpc>
                  <a:spcPct val="110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endParaRPr lang="en-GB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312F87-FEBB-4005-8EED-6309A98A094F}"/>
              </a:ext>
            </a:extLst>
          </p:cNvPr>
          <p:cNvGrpSpPr/>
          <p:nvPr/>
        </p:nvGrpSpPr>
        <p:grpSpPr>
          <a:xfrm>
            <a:off x="4485224" y="2019580"/>
            <a:ext cx="2260565" cy="2188899"/>
            <a:chOff x="2881696" y="4979801"/>
            <a:chExt cx="2259040" cy="218889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E4430CF-CD1E-4918-982D-46211FEDBAF3}"/>
                </a:ext>
              </a:extLst>
            </p:cNvPr>
            <p:cNvSpPr txBox="1"/>
            <p:nvPr/>
          </p:nvSpPr>
          <p:spPr>
            <a:xfrm>
              <a:off x="3015611" y="4979801"/>
              <a:ext cx="1710871" cy="10338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>
                <a:lnSpc>
                  <a:spcPct val="110000"/>
                </a:lnSpc>
                <a:spcAft>
                  <a:spcPts val="400"/>
                </a:spcAft>
              </a:pPr>
              <a:r>
                <a:rPr lang="en-US" sz="1800" b="1" dirty="0">
                  <a:solidFill>
                    <a:schemeClr val="accent5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Expatriate work permits</a:t>
              </a:r>
            </a:p>
            <a:p>
              <a:pPr lvl="1" algn="ctr">
                <a:lnSpc>
                  <a:spcPct val="110000"/>
                </a:lnSpc>
                <a:spcAft>
                  <a:spcPts val="400"/>
                </a:spcAft>
              </a:pPr>
              <a:endParaRPr lang="en-GB" sz="18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AFB835-601E-49CF-A2A5-968F414183EA}"/>
                </a:ext>
              </a:extLst>
            </p:cNvPr>
            <p:cNvSpPr txBox="1"/>
            <p:nvPr/>
          </p:nvSpPr>
          <p:spPr>
            <a:xfrm>
              <a:off x="2881696" y="5743373"/>
              <a:ext cx="2259040" cy="14253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>
                <a:lnSpc>
                  <a:spcPct val="110000"/>
                </a:lnSpc>
                <a:spcAft>
                  <a:spcPts val="400"/>
                </a:spcAft>
              </a:pPr>
              <a:r>
                <a:rPr lang="en-GB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Automatic </a:t>
              </a:r>
              <a:r>
                <a:rPr lang="en-GB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work permits for expatriates</a:t>
              </a:r>
              <a:r>
                <a:rPr lang="en-GB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 with foreign equity investments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2304422" y="2064453"/>
            <a:ext cx="0" cy="297859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24773" y="2064453"/>
            <a:ext cx="0" cy="297859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49122" y="2064453"/>
            <a:ext cx="0" cy="297859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113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CDA365B0-3397-A1C6-6915-31DE34E17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F66CB5D-45A9-AE0D-55E8-64D2A3ABFAB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F66CB5D-45A9-AE0D-55E8-64D2A3ABFA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Google Shape;67;p16">
            <a:extLst>
              <a:ext uri="{FF2B5EF4-FFF2-40B4-BE49-F238E27FC236}">
                <a16:creationId xmlns:a16="http://schemas.microsoft.com/office/drawing/2014/main" id="{3306B84E-B581-8D1D-66D2-33713D0A09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9074" y="496025"/>
            <a:ext cx="7527367" cy="8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Investment incentives to support foreign and local investors 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F0006731-08F7-FB63-FB60-49A53361C8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911140"/>
              </p:ext>
            </p:extLst>
          </p:nvPr>
        </p:nvGraphicFramePr>
        <p:xfrm>
          <a:off x="250371" y="1982720"/>
          <a:ext cx="8795658" cy="3958380"/>
        </p:xfrm>
        <a:graphic>
          <a:graphicData uri="http://schemas.openxmlformats.org/drawingml/2006/table">
            <a:tbl>
              <a:tblPr/>
              <a:tblGrid>
                <a:gridCol w="5940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5947">
                <a:tc>
                  <a:txBody>
                    <a:bodyPr/>
                    <a:lstStyle>
                      <a:lvl1pPr marL="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SECTOR/ACTIVITY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CONCESSIONARY TAX RATE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308">
                <a:tc>
                  <a:txBody>
                    <a:bodyPr/>
                    <a:lstStyle>
                      <a:lvl1pPr marL="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Tree crop farming and cattle farming,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1% for 10 years from start of operation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6727">
                <a:tc>
                  <a:txBody>
                    <a:bodyPr/>
                    <a:lstStyle>
                      <a:lvl1pPr marL="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Cash crops/farming livestock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, other than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cattle or fish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,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Agro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-processing business </a:t>
                      </a:r>
                      <a:r>
                        <a:rPr kumimoji="0" lang="mr-I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CalistoMT"/>
                        </a:rPr>
                        <a:t>–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converting fish, livestock into edible canned products, 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ncome  from a cocoa by-product business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1% for 5 years from start of operation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699">
                <a:tc>
                  <a:txBody>
                    <a:bodyPr/>
                    <a:lstStyle>
                      <a:lvl1pPr marL="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Income of a company from a waste processing business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1% for 7 years from start of operation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317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28C7075-C10B-4A17-90C1-87C61484331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28C7075-C10B-4A17-90C1-87C6148433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1049074" y="496025"/>
            <a:ext cx="8094926" cy="8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Investment incentives to support foreign and local investors 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F8C97E3-D2BA-4F84-9ECB-974CA5B79EB9}"/>
              </a:ext>
            </a:extLst>
          </p:cNvPr>
          <p:cNvGraphicFramePr>
            <a:graphicFrameLocks/>
          </p:cNvGraphicFramePr>
          <p:nvPr/>
        </p:nvGraphicFramePr>
        <p:xfrm>
          <a:off x="183242" y="1542362"/>
          <a:ext cx="8777516" cy="2402649"/>
        </p:xfrm>
        <a:graphic>
          <a:graphicData uri="http://schemas.openxmlformats.org/drawingml/2006/table">
            <a:tbl>
              <a:tblPr/>
              <a:tblGrid>
                <a:gridCol w="6092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5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8696">
                <a:tc gridSpan="2">
                  <a:txBody>
                    <a:bodyPr/>
                    <a:lstStyle>
                      <a:lvl1pPr marL="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Arial"/>
                        </a:rPr>
                        <a:t>LOCATIONAL INCENTIVES FOR AGRO-PROCESSING COMPANIES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OUTSIDE FREEZONES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After the five-year concessionary period,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agro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-processing enterprises using agricultural raw materials as their main inputs have corporate tax rates fixed according to their location for another five years (5yrs)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CONCESSIONARY TAX RATE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01">
                <a:tc>
                  <a:txBody>
                    <a:bodyPr/>
                    <a:lstStyle>
                      <a:lvl1pPr marL="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Accra/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Tema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					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20%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01">
                <a:tc>
                  <a:txBody>
                    <a:bodyPr/>
                    <a:lstStyle>
                      <a:lvl1pPr marL="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Other Regional Capitals (outside the Northern Savannah Ecological Zone)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15%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750">
                <a:tc>
                  <a:txBody>
                    <a:bodyPr/>
                    <a:lstStyle>
                      <a:lvl1pPr marL="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Outside other Regional Capitals (Districts)			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 Northern Savannah Ecological Zone (5 Regions)		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5%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272946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AB691B12-F2DE-89E6-F129-80335DD01C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596481"/>
              </p:ext>
            </p:extLst>
          </p:nvPr>
        </p:nvGraphicFramePr>
        <p:xfrm>
          <a:off x="183242" y="4184948"/>
          <a:ext cx="8777516" cy="1624917"/>
        </p:xfrm>
        <a:graphic>
          <a:graphicData uri="http://schemas.openxmlformats.org/drawingml/2006/table">
            <a:tbl>
              <a:tblPr/>
              <a:tblGrid>
                <a:gridCol w="6092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5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3948">
                <a:tc gridSpan="2">
                  <a:txBody>
                    <a:bodyPr/>
                    <a:lstStyle>
                      <a:lvl1pPr marL="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Arial"/>
                        </a:rPr>
                        <a:t>FREE ZONES INCENTIVES FOR AGRO-PROCESSING COMPANIES-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 Exemption from </a:t>
                      </a:r>
                      <a:r>
                        <a:rPr lang="en-US" sz="1600" dirty="0"/>
                        <a:t>the payment of income tax on profits for the first 10 years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CONCESSIONARY TAX RATE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757">
                <a:tc>
                  <a:txBody>
                    <a:bodyPr/>
                    <a:lstStyle>
                      <a:lvl1pPr marL="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 I</a:t>
                      </a:r>
                      <a:r>
                        <a:rPr lang="en-US" sz="1600" dirty="0"/>
                        <a:t>ncome tax after ten years shall not exceed a maximum of  8%</a:t>
                      </a:r>
                      <a:endParaRPr lang="en-US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212">
                <a:tc>
                  <a:txBody>
                    <a:bodyPr/>
                    <a:lstStyle>
                      <a:lvl1pPr marL="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 </a:t>
                      </a:r>
                      <a:r>
                        <a:rPr lang="en-US" sz="1600" dirty="0"/>
                        <a:t>A foreign investor may take and hold a maximum of 100% of the shares. </a:t>
                      </a:r>
                      <a:r>
                        <a:rPr lang="en-US" sz="1600" b="1" dirty="0"/>
                        <a:t>(The Free Zone Act, 1995, Act 504)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25717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257175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13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705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2D4F5-531E-86CC-E1F8-789D9ECB0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en-US" sz="3500"/>
              <a:t>Conclusion</a:t>
            </a:r>
            <a:endParaRPr lang="en-GH" sz="3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623B0-3DB8-4330-5953-AA4624B78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36" y="1161562"/>
            <a:ext cx="4000647" cy="3769835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700" dirty="0"/>
              <a:t>Ghana is not interested in aid but partnership for investment that will lead to job creation and poverty alleviation, i.e. investment for mutual benefit.</a:t>
            </a:r>
            <a:endParaRPr lang="en-GH" sz="1700" dirty="0"/>
          </a:p>
        </p:txBody>
      </p:sp>
      <p:pic>
        <p:nvPicPr>
          <p:cNvPr id="5" name="Picture 4" descr="People shaking hands">
            <a:extLst>
              <a:ext uri="{FF2B5EF4-FFF2-40B4-BE49-F238E27FC236}">
                <a16:creationId xmlns:a16="http://schemas.microsoft.com/office/drawing/2014/main" id="{D0187ADC-4A48-52FE-272E-E18C9A4C55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30" r="33987" b="-1"/>
          <a:stretch>
            <a:fillRect/>
          </a:stretch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8588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019D0-CE34-56B0-C37E-4D3D70595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99" y="2081842"/>
            <a:ext cx="8336085" cy="1897811"/>
          </a:xfrm>
        </p:spPr>
        <p:txBody>
          <a:bodyPr/>
          <a:lstStyle/>
          <a:p>
            <a:pPr algn="ctr"/>
            <a:r>
              <a:rPr lang="en-US" sz="9600" dirty="0">
                <a:solidFill>
                  <a:srgbClr val="FFC000"/>
                </a:solidFill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F4B4BE-2408-1EDF-BD39-381170B26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300" y="6333325"/>
            <a:ext cx="4092300" cy="9623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01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28C7075-C10B-4A17-90C1-87C61484331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28C7075-C10B-4A17-90C1-87C6148433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Google Shape;67;p16">
            <a:extLst>
              <a:ext uri="{FF2B5EF4-FFF2-40B4-BE49-F238E27FC236}">
                <a16:creationId xmlns:a16="http://schemas.microsoft.com/office/drawing/2014/main" id="{1908CB8A-9A32-4C20-B76A-FBA24DD6DDCB}"/>
              </a:ext>
            </a:extLst>
          </p:cNvPr>
          <p:cNvSpPr txBox="1">
            <a:spLocks/>
          </p:cNvSpPr>
          <p:nvPr/>
        </p:nvSpPr>
        <p:spPr>
          <a:xfrm>
            <a:off x="1128881" y="2016153"/>
            <a:ext cx="7695533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imes New Roman"/>
              <a:buNone/>
              <a:defRPr sz="27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48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50035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91481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922415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3" y="354831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3" y="1584538"/>
            <a:ext cx="2925268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buClrTx/>
            </a:pPr>
            <a:endParaRPr lang="en-US" sz="1350" kern="12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1" y="1914810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D688F-3FDB-DC72-83C0-64C104D3C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9" y="2120068"/>
            <a:ext cx="2336449" cy="1797269"/>
          </a:xfrm>
        </p:spPr>
        <p:txBody>
          <a:bodyPr anchor="b">
            <a:normAutofit/>
          </a:bodyPr>
          <a:lstStyle/>
          <a:p>
            <a:pPr algn="r"/>
            <a:r>
              <a:rPr lang="en-US" sz="2775">
                <a:solidFill>
                  <a:srgbClr val="FFFFFF"/>
                </a:solidFill>
              </a:rPr>
              <a:t>OUTLINE OF PRESENTAION</a:t>
            </a:r>
            <a:endParaRPr lang="en-GH" sz="2775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927015-7280-4DD3-07F2-04BFD1C4C3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332023"/>
              </p:ext>
            </p:extLst>
          </p:nvPr>
        </p:nvGraphicFramePr>
        <p:xfrm>
          <a:off x="3678789" y="1420080"/>
          <a:ext cx="5000125" cy="409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003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43484-D5AB-C631-9F50-CD63FC9F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341" y="1131094"/>
            <a:ext cx="3630008" cy="1355479"/>
          </a:xfrm>
        </p:spPr>
        <p:txBody>
          <a:bodyPr>
            <a:normAutofit fontScale="90000"/>
          </a:bodyPr>
          <a:lstStyle/>
          <a:p>
            <a:r>
              <a:rPr lang="en-GB" sz="3075">
                <a:latin typeface="Segoe UI" panose="020B0502040204020203" pitchFamily="34" charset="0"/>
                <a:cs typeface="Segoe UI" panose="020B0502040204020203" pitchFamily="34" charset="0"/>
              </a:rPr>
              <a:t>Agriculture, Ghana’s Major Economic Sector</a:t>
            </a:r>
            <a:endParaRPr lang="en-GH" sz="3075"/>
          </a:p>
        </p:txBody>
      </p:sp>
      <p:pic>
        <p:nvPicPr>
          <p:cNvPr id="5" name="Picture 4" descr="Green and dry land">
            <a:extLst>
              <a:ext uri="{FF2B5EF4-FFF2-40B4-BE49-F238E27FC236}">
                <a16:creationId xmlns:a16="http://schemas.microsoft.com/office/drawing/2014/main" id="{0D630676-0983-3D16-5418-9C6638DD2F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905" r="27838" b="-1"/>
          <a:stretch>
            <a:fillRect/>
          </a:stretch>
        </p:blipFill>
        <p:spPr>
          <a:xfrm>
            <a:off x="15" y="857257"/>
            <a:ext cx="4587412" cy="5143493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7430-2425-2991-243A-192080A5C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341" y="2607223"/>
            <a:ext cx="4006411" cy="2882750"/>
          </a:xfrm>
        </p:spPr>
        <p:txBody>
          <a:bodyPr>
            <a:normAutofit fontScale="92500" lnSpcReduction="20000"/>
          </a:bodyPr>
          <a:lstStyle/>
          <a:p>
            <a:pPr marL="214313" lvl="1" indent="-214313">
              <a:lnSpc>
                <a:spcPct val="150000"/>
              </a:lnSpc>
              <a:spcAft>
                <a:spcPts val="300"/>
              </a:spcAft>
              <a:defRPr/>
            </a:pPr>
            <a:r>
              <a:rPr lang="en-GB" sz="1275" b="1" dirty="0">
                <a:latin typeface="Segoe UI" panose="020B0502040204020203" pitchFamily="34" charset="0"/>
                <a:cs typeface="Segoe UI" panose="020B0502040204020203" pitchFamily="34" charset="0"/>
              </a:rPr>
              <a:t>Agriculture: 21%</a:t>
            </a:r>
            <a:r>
              <a:rPr lang="en-GB" sz="1275" dirty="0">
                <a:latin typeface="Segoe UI" panose="020B0502040204020203" pitchFamily="34" charset="0"/>
                <a:cs typeface="Segoe UI" panose="020B0502040204020203" pitchFamily="34" charset="0"/>
              </a:rPr>
              <a:t> share of GDP</a:t>
            </a:r>
          </a:p>
          <a:p>
            <a:pPr marL="214313" lvl="1" indent="-214313">
              <a:lnSpc>
                <a:spcPct val="150000"/>
              </a:lnSpc>
              <a:spcAft>
                <a:spcPts val="300"/>
              </a:spcAft>
              <a:defRPr/>
            </a:pPr>
            <a:r>
              <a:rPr lang="en-GB" sz="1275" b="1" dirty="0">
                <a:latin typeface="Segoe UI" panose="020B0502040204020203" pitchFamily="34" charset="0"/>
                <a:cs typeface="Segoe UI" panose="020B0502040204020203" pitchFamily="34" charset="0"/>
              </a:rPr>
              <a:t>38.3% </a:t>
            </a:r>
            <a:r>
              <a:rPr lang="en-GB" sz="1275" dirty="0">
                <a:latin typeface="Segoe UI" panose="020B0502040204020203" pitchFamily="34" charset="0"/>
                <a:cs typeface="Segoe UI" panose="020B0502040204020203" pitchFamily="34" charset="0"/>
              </a:rPr>
              <a:t>of the population employed</a:t>
            </a:r>
          </a:p>
          <a:p>
            <a:pPr>
              <a:lnSpc>
                <a:spcPct val="150000"/>
              </a:lnSpc>
              <a:spcAft>
                <a:spcPts val="300"/>
              </a:spcAft>
              <a:defRPr/>
            </a:pPr>
            <a:r>
              <a:rPr lang="en-GB" sz="1275" b="1" dirty="0">
                <a:latin typeface="Segoe UI" panose="020B0502040204020203" pitchFamily="34" charset="0"/>
                <a:cs typeface="Segoe UI" panose="020B0502040204020203" pitchFamily="34" charset="0"/>
              </a:rPr>
              <a:t>Large tracts of arable land, various ecological zones with excellent soil, suitable for the production of multiple crops and livestock.</a:t>
            </a:r>
          </a:p>
          <a:p>
            <a:pPr marL="214313" lvl="1" indent="-214313">
              <a:lnSpc>
                <a:spcPct val="150000"/>
              </a:lnSpc>
              <a:spcAft>
                <a:spcPts val="300"/>
              </a:spcAft>
              <a:defRPr/>
            </a:pPr>
            <a:r>
              <a:rPr lang="en-US" sz="1275" dirty="0">
                <a:latin typeface="Segoe UI" panose="020B0502040204020203" pitchFamily="34" charset="0"/>
                <a:cs typeface="Segoe UI" panose="020B0502040204020203" pitchFamily="34" charset="0"/>
              </a:rPr>
              <a:t>Total land area of </a:t>
            </a:r>
            <a:r>
              <a:rPr lang="en-US" sz="1275" b="1" dirty="0">
                <a:latin typeface="Segoe UI" panose="020B0502040204020203" pitchFamily="34" charset="0"/>
                <a:cs typeface="Segoe UI" panose="020B0502040204020203" pitchFamily="34" charset="0"/>
              </a:rPr>
              <a:t>23.9 million ha.</a:t>
            </a:r>
          </a:p>
          <a:p>
            <a:pPr marL="214313" lvl="1" indent="-214313">
              <a:lnSpc>
                <a:spcPct val="150000"/>
              </a:lnSpc>
              <a:spcAft>
                <a:spcPts val="300"/>
              </a:spcAft>
              <a:defRPr/>
            </a:pPr>
            <a:r>
              <a:rPr lang="en-US" sz="1275" b="1" dirty="0">
                <a:latin typeface="Segoe UI" panose="020B0502040204020203" pitchFamily="34" charset="0"/>
                <a:cs typeface="Segoe UI" panose="020B0502040204020203" pitchFamily="34" charset="0"/>
              </a:rPr>
              <a:t>13.6 million </a:t>
            </a:r>
            <a:r>
              <a:rPr lang="en-US" sz="1275" dirty="0">
                <a:latin typeface="Segoe UI" panose="020B0502040204020203" pitchFamily="34" charset="0"/>
                <a:cs typeface="Segoe UI" panose="020B0502040204020203" pitchFamily="34" charset="0"/>
              </a:rPr>
              <a:t>hectares suitable for agriculture  </a:t>
            </a:r>
          </a:p>
          <a:p>
            <a:pPr marL="214313" lvl="1" indent="-214313">
              <a:lnSpc>
                <a:spcPct val="150000"/>
              </a:lnSpc>
              <a:spcAft>
                <a:spcPts val="300"/>
              </a:spcAft>
              <a:defRPr/>
            </a:pPr>
            <a:r>
              <a:rPr lang="en-US" sz="1275" b="1" dirty="0">
                <a:latin typeface="Segoe UI" panose="020B0502040204020203" pitchFamily="34" charset="0"/>
                <a:cs typeface="Segoe UI" panose="020B0502040204020203" pitchFamily="34" charset="0"/>
              </a:rPr>
              <a:t>6.6  million </a:t>
            </a:r>
            <a:r>
              <a:rPr lang="en-US" sz="1275" dirty="0">
                <a:latin typeface="Segoe UI" panose="020B0502040204020203" pitchFamily="34" charset="0"/>
                <a:cs typeface="Segoe UI" panose="020B0502040204020203" pitchFamily="34" charset="0"/>
              </a:rPr>
              <a:t>ha uncultivated </a:t>
            </a:r>
          </a:p>
          <a:p>
            <a:pPr marL="214313" lvl="1" indent="-214313">
              <a:lnSpc>
                <a:spcPct val="150000"/>
              </a:lnSpc>
              <a:spcAft>
                <a:spcPts val="300"/>
              </a:spcAft>
              <a:defRPr/>
            </a:pPr>
            <a:r>
              <a:rPr lang="en-US" sz="1275" b="1" dirty="0">
                <a:latin typeface="Segoe UI" panose="020B0502040204020203" pitchFamily="34" charset="0"/>
                <a:cs typeface="Segoe UI" panose="020B0502040204020203" pitchFamily="34" charset="0"/>
              </a:rPr>
              <a:t>1.9 million</a:t>
            </a:r>
            <a:r>
              <a:rPr lang="en-US" sz="1275" dirty="0">
                <a:latin typeface="Segoe UI" panose="020B0502040204020203" pitchFamily="34" charset="0"/>
                <a:cs typeface="Segoe UI" panose="020B0502040204020203" pitchFamily="34" charset="0"/>
              </a:rPr>
              <a:t> ha has potential for irrigation.</a:t>
            </a:r>
          </a:p>
          <a:p>
            <a:pPr marL="0" lvl="1" indent="0">
              <a:spcAft>
                <a:spcPts val="300"/>
              </a:spcAft>
              <a:buNone/>
              <a:defRPr/>
            </a:pPr>
            <a:endParaRPr lang="en-GH" sz="1275" dirty="0"/>
          </a:p>
        </p:txBody>
      </p:sp>
    </p:spTree>
    <p:extLst>
      <p:ext uri="{BB962C8B-B14F-4D97-AF65-F5344CB8AC3E}">
        <p14:creationId xmlns:p14="http://schemas.microsoft.com/office/powerpoint/2010/main" val="356617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4C4429-FB91-246C-F321-55311DD93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r>
              <a:rPr lang="en-GB">
                <a:latin typeface="Segoe UI" panose="020B0502040204020203" pitchFamily="34" charset="0"/>
                <a:cs typeface="Segoe UI" panose="020B0502040204020203" pitchFamily="34" charset="0"/>
              </a:rPr>
              <a:t>Agriculture, Ghana’s Major Economic Sector (Cont’d)</a:t>
            </a:r>
            <a:endParaRPr lang="en-GH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4545BA-AF15-A36F-EE9C-5B7B9AEAB4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518035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1071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EED0A69-8011-4117-9856-14CB6FDC5F7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14985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EED0A69-8011-4117-9856-14CB6FDC5F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771FD50-0238-4ED2-A101-390D7ED5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Ghana, your best destination for investment</a:t>
            </a:r>
          </a:p>
        </p:txBody>
      </p:sp>
    </p:spTree>
    <p:extLst>
      <p:ext uri="{BB962C8B-B14F-4D97-AF65-F5344CB8AC3E}">
        <p14:creationId xmlns:p14="http://schemas.microsoft.com/office/powerpoint/2010/main" val="66108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erial photo of the river flowing through the forest">
            <a:extLst>
              <a:ext uri="{FF2B5EF4-FFF2-40B4-BE49-F238E27FC236}">
                <a16:creationId xmlns:a16="http://schemas.microsoft.com/office/drawing/2014/main" id="{DDF790E3-C234-F444-AB89-3FEB2ABE8E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595" r="17030"/>
          <a:stretch>
            <a:fillRect/>
          </a:stretch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6C1AC0-8525-669D-7829-85E6030F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en-US" sz="3500"/>
              <a:t>Natural Resource Endowment</a:t>
            </a:r>
            <a:endParaRPr lang="en-GH" sz="3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4D265-98B3-F014-BB7E-CCB7DBDFE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487" y="2743200"/>
            <a:ext cx="3935505" cy="3496878"/>
          </a:xfrm>
        </p:spPr>
        <p:txBody>
          <a:bodyPr anchor="ctr">
            <a:normAutofit fontScale="92500" lnSpcReduction="20000"/>
          </a:bodyPr>
          <a:lstStyle/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defRPr/>
            </a:pPr>
            <a:r>
              <a:rPr lang="en-GB" sz="17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The largest gold-producing country in Africa </a:t>
            </a:r>
          </a:p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defRPr/>
            </a:pPr>
            <a:r>
              <a:rPr lang="en-GB" sz="17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2nd largest cocoa producer in the world</a:t>
            </a:r>
          </a:p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defRPr/>
            </a:pPr>
            <a:r>
              <a:rPr lang="en-GB" sz="17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3rd largest bauxite reserve in Africa</a:t>
            </a:r>
          </a:p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defRPr/>
            </a:pPr>
            <a:r>
              <a:rPr lang="en-GB" sz="17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Oil &amp; Gas reserves </a:t>
            </a:r>
          </a:p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defRPr/>
            </a:pPr>
            <a:r>
              <a:rPr lang="en-GB" sz="1700" dirty="0">
                <a:latin typeface="Segoe UI" panose="020B0502040204020203" pitchFamily="34" charset="0"/>
                <a:cs typeface="Segoe UI" panose="020B0502040204020203" pitchFamily="34" charset="0"/>
              </a:rPr>
              <a:t>The largest producer of tuna in Africa &amp; 4</a:t>
            </a:r>
            <a:r>
              <a:rPr lang="en-GB" sz="17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GB" sz="1700" dirty="0">
                <a:latin typeface="Segoe UI" panose="020B0502040204020203" pitchFamily="34" charset="0"/>
                <a:cs typeface="Segoe UI" panose="020B0502040204020203" pitchFamily="34" charset="0"/>
              </a:rPr>
              <a:t> globally</a:t>
            </a:r>
          </a:p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defRPr/>
            </a:pPr>
            <a:r>
              <a:rPr lang="en-GB" sz="17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2</a:t>
            </a:r>
            <a:r>
              <a:rPr lang="en-GB" sz="1700" kern="0" baseline="3000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nd</a:t>
            </a:r>
            <a:r>
              <a:rPr lang="en-GB" sz="17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largest producer of yam in the world</a:t>
            </a:r>
          </a:p>
          <a:p>
            <a:endParaRPr lang="en-GH" sz="1700" dirty="0"/>
          </a:p>
        </p:txBody>
      </p:sp>
    </p:spTree>
    <p:extLst>
      <p:ext uri="{BB962C8B-B14F-4D97-AF65-F5344CB8AC3E}">
        <p14:creationId xmlns:p14="http://schemas.microsoft.com/office/powerpoint/2010/main" val="1693858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EEADAF-30BB-5437-4DCB-E210D13CF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en-GB" sz="3500">
                <a:latin typeface="Segoe UI" panose="020B0502040204020203" pitchFamily="34" charset="0"/>
                <a:cs typeface="Segoe UI" panose="020B0502040204020203" pitchFamily="34" charset="0"/>
              </a:rPr>
              <a:t>Why Invest in Ghana</a:t>
            </a:r>
            <a:endParaRPr lang="en-GH" sz="3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AFFE3-8E2C-6E1A-60D9-5567FFCD1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0" y="2470244"/>
            <a:ext cx="4000647" cy="3769835"/>
          </a:xfrm>
        </p:spPr>
        <p:txBody>
          <a:bodyPr anchor="ctr">
            <a:normAutofit/>
          </a:bodyPr>
          <a:lstStyle/>
          <a:p>
            <a:r>
              <a:rPr lang="en-US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Ghana is the best destination to invest in West Africa </a:t>
            </a: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and 6th on the continent, according to the Rand Merchant Bank (RMB) 'Where to Invest in Africa 2024' report.</a:t>
            </a:r>
            <a:endParaRPr lang="en-GB" sz="1700"/>
          </a:p>
          <a:p>
            <a:pPr marL="0" indent="0">
              <a:buNone/>
            </a:pPr>
            <a:endParaRPr lang="en-GH" sz="1700" dirty="0"/>
          </a:p>
        </p:txBody>
      </p:sp>
      <p:pic>
        <p:nvPicPr>
          <p:cNvPr id="20" name="Picture 19" descr="An illustration of the global population">
            <a:extLst>
              <a:ext uri="{FF2B5EF4-FFF2-40B4-BE49-F238E27FC236}">
                <a16:creationId xmlns:a16="http://schemas.microsoft.com/office/drawing/2014/main" id="{1D999216-EA56-03B9-BCE7-CF6956B2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422" r="32816" b="-1"/>
          <a:stretch>
            <a:fillRect/>
          </a:stretch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7368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3485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4A7E4-5FF4-E99B-9900-AF02E8704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46" y="1660350"/>
            <a:ext cx="2954766" cy="4187345"/>
          </a:xfrm>
        </p:spPr>
        <p:txBody>
          <a:bodyPr>
            <a:normAutofit fontScale="90000"/>
          </a:bodyPr>
          <a:lstStyle/>
          <a:p>
            <a:pPr algn="r"/>
            <a:r>
              <a:rPr lang="en-GB" sz="6000" dirty="0">
                <a:latin typeface="Segoe UI" panose="020B0502040204020203" pitchFamily="34" charset="0"/>
                <a:cs typeface="Segoe UI" panose="020B0502040204020203" pitchFamily="34" charset="0"/>
              </a:rPr>
              <a:t>Why Invest in Ghana (Cont’d)</a:t>
            </a:r>
            <a:endParaRPr lang="en-GH" sz="6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6040" y="1706336"/>
            <a:ext cx="0" cy="428818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E15D77-B22C-9C3C-7564-1A1D891BA3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31402" y="1660351"/>
          <a:ext cx="4683949" cy="4192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7013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01A7AE-E807-5EF7-8701-5D95DD1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Why Invest in Ghana (Cont’d)</a:t>
            </a:r>
            <a:endParaRPr lang="en-GH">
              <a:solidFill>
                <a:srgbClr val="FFFFFF"/>
              </a:solidFill>
            </a:endParaRP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07E61-EC41-4943-27ED-33A5ACC52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5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PROMISING INVESTMENT OPPORTUNITIES</a:t>
            </a:r>
          </a:p>
          <a:p>
            <a:pPr marL="0" indent="0">
              <a:buNone/>
            </a:pPr>
            <a:endParaRPr lang="en-GB" sz="1500" b="1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77441" lvl="1" indent="-134541">
              <a:defRPr/>
            </a:pPr>
            <a:r>
              <a:rPr lang="en-GB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Cocoa products: </a:t>
            </a:r>
            <a:r>
              <a:rPr lang="en-GB" sz="1500" dirty="0">
                <a:latin typeface="Segoe UI" panose="020B0502040204020203" pitchFamily="34" charset="0"/>
                <a:cs typeface="Segoe UI" panose="020B0502040204020203" pitchFamily="34" charset="0"/>
              </a:rPr>
              <a:t>Ghana is the 2</a:t>
            </a:r>
            <a:r>
              <a:rPr lang="en-GB" sz="15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nd</a:t>
            </a:r>
            <a:r>
              <a:rPr lang="en-GB" sz="1500" dirty="0">
                <a:latin typeface="Segoe UI" panose="020B0502040204020203" pitchFamily="34" charset="0"/>
                <a:cs typeface="Segoe UI" panose="020B0502040204020203" pitchFamily="34" charset="0"/>
              </a:rPr>
              <a:t> largest producer of cocoa in the world, and also produces the best premium quality of cocoa in the World market.</a:t>
            </a:r>
          </a:p>
          <a:p>
            <a:pPr lvl="1">
              <a:defRPr/>
            </a:pPr>
            <a:endParaRPr lang="en-GB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77441" lvl="1" indent="-134541">
              <a:defRPr/>
            </a:pPr>
            <a:r>
              <a:rPr lang="en-GB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Shea butter</a:t>
            </a:r>
            <a:r>
              <a:rPr lang="en-GB" sz="1500" dirty="0">
                <a:latin typeface="Segoe UI" panose="020B0502040204020203" pitchFamily="34" charset="0"/>
                <a:cs typeface="Segoe UI" panose="020B0502040204020203" pitchFamily="34" charset="0"/>
              </a:rPr>
              <a:t>: Finest quality - Best quality of shea butter globally</a:t>
            </a:r>
          </a:p>
          <a:p>
            <a:pPr marL="477441" lvl="1" indent="-134541">
              <a:defRPr/>
            </a:pPr>
            <a:endParaRPr lang="en-GB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77441" lvl="1" indent="-134541">
              <a:defRPr/>
            </a:pPr>
            <a:r>
              <a:rPr lang="en-GB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Cashew: </a:t>
            </a:r>
            <a:r>
              <a:rPr lang="en-GB" sz="1500" dirty="0">
                <a:latin typeface="Segoe UI" panose="020B0502040204020203" pitchFamily="34" charset="0"/>
                <a:cs typeface="Segoe UI" panose="020B0502040204020203" pitchFamily="34" charset="0"/>
              </a:rPr>
              <a:t>Needs Value Addition of the Cashew Apple (E.g. Brandy, Wine and </a:t>
            </a:r>
            <a:r>
              <a:rPr lang="en-GB" sz="1500">
                <a:latin typeface="Segoe UI" panose="020B0502040204020203" pitchFamily="34" charset="0"/>
                <a:cs typeface="Segoe UI" panose="020B0502040204020203" pitchFamily="34" charset="0"/>
              </a:rPr>
              <a:t>others)</a:t>
            </a:r>
            <a:endParaRPr lang="en-GB" sz="1500" dirty="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77441" lvl="1" indent="-134541">
              <a:defRPr/>
            </a:pPr>
            <a:endParaRPr lang="en-GB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77441" lvl="1" indent="-134541">
              <a:defRPr/>
            </a:pPr>
            <a:r>
              <a:rPr lang="en-GB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Foodstuffs: </a:t>
            </a:r>
            <a:r>
              <a:rPr lang="en-GB" sz="1500" dirty="0">
                <a:latin typeface="Segoe UI" panose="020B0502040204020203" pitchFamily="34" charset="0"/>
                <a:cs typeface="Segoe UI" panose="020B0502040204020203" pitchFamily="34" charset="0"/>
              </a:rPr>
              <a:t>Rice (1.5m/600,000tonnes production, deficit estimated at 900,000 tonnes), poultry, soya, cassava (26 million tonnes production annually, 3</a:t>
            </a:r>
            <a:r>
              <a:rPr lang="en-GB" sz="15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rd</a:t>
            </a:r>
            <a:r>
              <a:rPr lang="en-GB" sz="1500" dirty="0">
                <a:latin typeface="Segoe UI" panose="020B0502040204020203" pitchFamily="34" charset="0"/>
                <a:cs typeface="Segoe UI" panose="020B0502040204020203" pitchFamily="34" charset="0"/>
              </a:rPr>
              <a:t> in West Africa and 4</a:t>
            </a:r>
            <a:r>
              <a:rPr lang="en-GB" sz="15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GB" sz="1500" dirty="0">
                <a:latin typeface="Segoe UI" panose="020B0502040204020203" pitchFamily="34" charset="0"/>
                <a:cs typeface="Segoe UI" panose="020B0502040204020203" pitchFamily="34" charset="0"/>
              </a:rPr>
              <a:t> globally), etc.</a:t>
            </a:r>
          </a:p>
          <a:p>
            <a:pPr marL="477441" lvl="1" indent="-134541">
              <a:defRPr/>
            </a:pPr>
            <a:endParaRPr lang="en-GB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77441" lvl="1" indent="-134541">
              <a:defRPr/>
            </a:pPr>
            <a:r>
              <a:rPr lang="en-GB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Other Tree Crops:</a:t>
            </a:r>
            <a:r>
              <a:rPr lang="en-GB" sz="1500" dirty="0">
                <a:latin typeface="Segoe UI" panose="020B0502040204020203" pitchFamily="34" charset="0"/>
                <a:cs typeface="Segoe UI" panose="020B0502040204020203" pitchFamily="34" charset="0"/>
              </a:rPr>
              <a:t> Oil Palm, Mango, Coconut, Rubber and Citrus to be processed.</a:t>
            </a:r>
          </a:p>
          <a:p>
            <a:endParaRPr lang="en-GH" sz="1500" dirty="0"/>
          </a:p>
        </p:txBody>
      </p:sp>
    </p:spTree>
    <p:extLst>
      <p:ext uri="{BB962C8B-B14F-4D97-AF65-F5344CB8AC3E}">
        <p14:creationId xmlns:p14="http://schemas.microsoft.com/office/powerpoint/2010/main" val="33073104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loitte_TS_RoW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TS Report Template.potx" id="{189205F8-7F81-4709-8170-4873A1035CE4}" vid="{C2E031F5-18DB-40C4-A67E-8A11AECAB75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03EC348655DD4292E3EA85A5F42B7A" ma:contentTypeVersion="19" ma:contentTypeDescription="Create a new document." ma:contentTypeScope="" ma:versionID="bff5a54e6a51596e7fa19278a86ce04f">
  <xsd:schema xmlns:xsd="http://www.w3.org/2001/XMLSchema" xmlns:xs="http://www.w3.org/2001/XMLSchema" xmlns:p="http://schemas.microsoft.com/office/2006/metadata/properties" xmlns:ns1="http://schemas.microsoft.com/sharepoint/v3" xmlns:ns2="df2805e8-eb5c-41a0-acf5-b7b317740c06" xmlns:ns3="de3cb84c-a57b-406a-8278-8eb46c7819f4" targetNamespace="http://schemas.microsoft.com/office/2006/metadata/properties" ma:root="true" ma:fieldsID="a65e6e6feca5a564cf4a51c291b0513f" ns1:_="" ns2:_="" ns3:_="">
    <xsd:import namespace="http://schemas.microsoft.com/sharepoint/v3"/>
    <xsd:import namespace="df2805e8-eb5c-41a0-acf5-b7b317740c06"/>
    <xsd:import namespace="de3cb84c-a57b-406a-8278-8eb46c7819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2805e8-eb5c-41a0-acf5-b7b317740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0fa3bb4-6533-4e06-bf5a-59250ae3c3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3cb84c-a57b-406a-8278-8eb46c7819f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1b88b5f-d521-4a4a-b2d0-c5b05e6e8dfc}" ma:internalName="TaxCatchAll" ma:showField="CatchAllData" ma:web="de3cb84c-a57b-406a-8278-8eb46c7819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de3cb84c-a57b-406a-8278-8eb46c7819f4" xsi:nil="true"/>
    <_ip_UnifiedCompliancePolicyProperties xmlns="http://schemas.microsoft.com/sharepoint/v3" xsi:nil="true"/>
    <lcf76f155ced4ddcb4097134ff3c332f xmlns="df2805e8-eb5c-41a0-acf5-b7b317740c0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F744AD-4D18-4D00-8EB5-B2907BEAFCCD}"/>
</file>

<file path=customXml/itemProps2.xml><?xml version="1.0" encoding="utf-8"?>
<ds:datastoreItem xmlns:ds="http://schemas.openxmlformats.org/officeDocument/2006/customXml" ds:itemID="{4654997E-2EEF-4B0A-B017-6410F52805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A4B4FB-AE0F-4024-A971-95AB8D647BD6}">
  <ds:schemaRefs>
    <ds:schemaRef ds:uri="http://schemas.openxmlformats.org/package/2006/metadata/core-properties"/>
    <ds:schemaRef ds:uri="2e437ff7-84f4-4a58-8617-47e97d512624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8dde4d66-74ed-4fde-8d2d-81502da3964c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18691</TotalTime>
  <Words>944</Words>
  <Application>Microsoft Office PowerPoint</Application>
  <PresentationFormat>On-screen Show (4:3)</PresentationFormat>
  <Paragraphs>122</Paragraphs>
  <Slides>18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Rubik</vt:lpstr>
      <vt:lpstr>Segoe UI</vt:lpstr>
      <vt:lpstr>Times New Roman</vt:lpstr>
      <vt:lpstr>Verdana</vt:lpstr>
      <vt:lpstr>Verdana (Body)</vt:lpstr>
      <vt:lpstr>Wingdings 2</vt:lpstr>
      <vt:lpstr>Simple Light</vt:lpstr>
      <vt:lpstr>Deloitte_TS_RoW</vt:lpstr>
      <vt:lpstr>Office Theme</vt:lpstr>
      <vt:lpstr>think-cell Slide</vt:lpstr>
      <vt:lpstr> USA-GHANA Investment </vt:lpstr>
      <vt:lpstr>OUTLINE OF PRESENTAION</vt:lpstr>
      <vt:lpstr>Agriculture, Ghana’s Major Economic Sector</vt:lpstr>
      <vt:lpstr>Agriculture, Ghana’s Major Economic Sector (Cont’d)</vt:lpstr>
      <vt:lpstr>Ghana, your best destination for investment</vt:lpstr>
      <vt:lpstr>Natural Resource Endowment</vt:lpstr>
      <vt:lpstr>Why Invest in Ghana</vt:lpstr>
      <vt:lpstr>Why Invest in Ghana (Cont’d)</vt:lpstr>
      <vt:lpstr>Why Invest in Ghana (Cont’d)</vt:lpstr>
      <vt:lpstr>Ghana is committed to attracting private investment for growth</vt:lpstr>
      <vt:lpstr>Ghana is committed to attracting private investment for growth (Cont’d).</vt:lpstr>
      <vt:lpstr>Ideal Economic, Social and Political Conditions for a Thriving Business Environment</vt:lpstr>
      <vt:lpstr>Incentives available to investors in Ghana</vt:lpstr>
      <vt:lpstr>Investment incentives to support foreign and local investors </vt:lpstr>
      <vt:lpstr>Investment incentives to support foreign and local investors </vt:lpstr>
      <vt:lpstr>Conclusion</vt:lpstr>
      <vt:lpstr>THANK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Giovinazzi, Giles@CalSTA</cp:lastModifiedBy>
  <cp:revision>221</cp:revision>
  <cp:lastPrinted>2021-09-08T20:09:24Z</cp:lastPrinted>
  <dcterms:modified xsi:type="dcterms:W3CDTF">2026-01-19T20:14:55Z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0x0101005903EC348655DD4292E3EA85A5F42B7A</vt:lpwstr>
  </property>
</Properties>
</file>