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 id="2147483696" r:id="rId7"/>
  </p:sldMasterIdLst>
  <p:notesMasterIdLst>
    <p:notesMasterId r:id="rId23"/>
  </p:notesMasterIdLst>
  <p:handoutMasterIdLst>
    <p:handoutMasterId r:id="rId24"/>
  </p:handoutMasterIdLst>
  <p:sldIdLst>
    <p:sldId id="256" r:id="rId8"/>
    <p:sldId id="505" r:id="rId9"/>
    <p:sldId id="328" r:id="rId10"/>
    <p:sldId id="506" r:id="rId11"/>
    <p:sldId id="510" r:id="rId12"/>
    <p:sldId id="509" r:id="rId13"/>
    <p:sldId id="507" r:id="rId14"/>
    <p:sldId id="516" r:id="rId15"/>
    <p:sldId id="511" r:id="rId16"/>
    <p:sldId id="508" r:id="rId17"/>
    <p:sldId id="512" r:id="rId18"/>
    <p:sldId id="514" r:id="rId19"/>
    <p:sldId id="515" r:id="rId20"/>
    <p:sldId id="504" r:id="rId21"/>
    <p:sldId id="327" r:id="rId2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943" autoAdjust="0"/>
  </p:normalViewPr>
  <p:slideViewPr>
    <p:cSldViewPr>
      <p:cViewPr varScale="1">
        <p:scale>
          <a:sx n="71" d="100"/>
          <a:sy n="71" d="100"/>
        </p:scale>
        <p:origin x="1786" y="5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3900" y="-27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ffman, Ashley" userId="32c07739-430e-4510-b87b-dbe594c848cf" providerId="ADAL" clId="{3E7BCF74-8FF8-4C09-AC23-324EFA9106B4}"/>
    <pc:docChg chg="modSld sldOrd">
      <pc:chgData name="Hoffman, Ashley" userId="32c07739-430e-4510-b87b-dbe594c848cf" providerId="ADAL" clId="{3E7BCF74-8FF8-4C09-AC23-324EFA9106B4}" dt="2022-02-10T06:12:48.626" v="1"/>
      <pc:docMkLst>
        <pc:docMk/>
      </pc:docMkLst>
      <pc:sldChg chg="ord">
        <pc:chgData name="Hoffman, Ashley" userId="32c07739-430e-4510-b87b-dbe594c848cf" providerId="ADAL" clId="{3E7BCF74-8FF8-4C09-AC23-324EFA9106B4}" dt="2022-02-10T06:12:48.626" v="1"/>
        <pc:sldMkLst>
          <pc:docMk/>
          <pc:sldMk cId="2512604830" sldId="51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810" cy="479733"/>
          </a:xfrm>
          <a:prstGeom prst="rect">
            <a:avLst/>
          </a:prstGeom>
        </p:spPr>
        <p:txBody>
          <a:bodyPr vert="horz" lIns="94704" tIns="47352" rIns="94704" bIns="47352" rtlCol="0"/>
          <a:lstStyle>
            <a:lvl1pPr algn="l">
              <a:defRPr sz="1200"/>
            </a:lvl1pPr>
          </a:lstStyle>
          <a:p>
            <a:endParaRPr lang="en-US" dirty="0"/>
          </a:p>
        </p:txBody>
      </p:sp>
      <p:sp>
        <p:nvSpPr>
          <p:cNvPr id="3" name="Date Placeholder 2"/>
          <p:cNvSpPr>
            <a:spLocks noGrp="1"/>
          </p:cNvSpPr>
          <p:nvPr>
            <p:ph type="dt" sz="quarter" idx="1"/>
          </p:nvPr>
        </p:nvSpPr>
        <p:spPr>
          <a:xfrm>
            <a:off x="4143737" y="0"/>
            <a:ext cx="3169810" cy="479733"/>
          </a:xfrm>
          <a:prstGeom prst="rect">
            <a:avLst/>
          </a:prstGeom>
        </p:spPr>
        <p:txBody>
          <a:bodyPr vert="horz" lIns="94704" tIns="47352" rIns="94704" bIns="47352" rtlCol="0"/>
          <a:lstStyle>
            <a:lvl1pPr algn="r">
              <a:defRPr sz="1200"/>
            </a:lvl1pPr>
          </a:lstStyle>
          <a:p>
            <a:r>
              <a:rPr lang="en-US" dirty="0"/>
              <a:t>5/26/2016</a:t>
            </a:r>
          </a:p>
        </p:txBody>
      </p:sp>
      <p:sp>
        <p:nvSpPr>
          <p:cNvPr id="4" name="Footer Placeholder 3"/>
          <p:cNvSpPr>
            <a:spLocks noGrp="1"/>
          </p:cNvSpPr>
          <p:nvPr>
            <p:ph type="ftr" sz="quarter" idx="2"/>
          </p:nvPr>
        </p:nvSpPr>
        <p:spPr>
          <a:xfrm>
            <a:off x="0" y="9119830"/>
            <a:ext cx="3169810" cy="479733"/>
          </a:xfrm>
          <a:prstGeom prst="rect">
            <a:avLst/>
          </a:prstGeom>
        </p:spPr>
        <p:txBody>
          <a:bodyPr vert="horz" lIns="94704" tIns="47352" rIns="94704" bIns="47352" rtlCol="0" anchor="b"/>
          <a:lstStyle>
            <a:lvl1pPr algn="l">
              <a:defRPr sz="1200"/>
            </a:lvl1pPr>
          </a:lstStyle>
          <a:p>
            <a:r>
              <a:rPr lang="en-US" dirty="0"/>
              <a:t>© California Chamber of Commerce</a:t>
            </a:r>
          </a:p>
          <a:p>
            <a:r>
              <a:rPr lang="en-US" dirty="0"/>
              <a:t>Not Intended for Reproduction</a:t>
            </a:r>
          </a:p>
        </p:txBody>
      </p:sp>
      <p:sp>
        <p:nvSpPr>
          <p:cNvPr id="5" name="Slide Number Placeholder 4"/>
          <p:cNvSpPr>
            <a:spLocks noGrp="1"/>
          </p:cNvSpPr>
          <p:nvPr>
            <p:ph type="sldNum" sz="quarter" idx="3"/>
          </p:nvPr>
        </p:nvSpPr>
        <p:spPr>
          <a:xfrm>
            <a:off x="4143737" y="9119830"/>
            <a:ext cx="3169810" cy="479733"/>
          </a:xfrm>
          <a:prstGeom prst="rect">
            <a:avLst/>
          </a:prstGeom>
        </p:spPr>
        <p:txBody>
          <a:bodyPr vert="horz" lIns="94704" tIns="47352" rIns="94704" bIns="47352" rtlCol="0" anchor="b"/>
          <a:lstStyle>
            <a:lvl1pPr algn="r">
              <a:defRPr sz="1200"/>
            </a:lvl1pPr>
          </a:lstStyle>
          <a:p>
            <a:fld id="{96671324-046B-4A21-AF17-6D9946A64A3E}" type="slidenum">
              <a:rPr lang="en-US" smtClean="0"/>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6" tIns="48328" rIns="96656" bIns="48328" rtlCol="0"/>
          <a:lstStyle>
            <a:lvl1pPr algn="l">
              <a:defRPr sz="1200"/>
            </a:lvl1pPr>
          </a:lstStyle>
          <a:p>
            <a:endParaRPr lang="en-US" dirty="0"/>
          </a:p>
        </p:txBody>
      </p:sp>
      <p:sp>
        <p:nvSpPr>
          <p:cNvPr id="3" name="Date Placeholder 2"/>
          <p:cNvSpPr>
            <a:spLocks noGrp="1"/>
          </p:cNvSpPr>
          <p:nvPr>
            <p:ph type="dt" idx="1"/>
          </p:nvPr>
        </p:nvSpPr>
        <p:spPr>
          <a:xfrm>
            <a:off x="4143588" y="1"/>
            <a:ext cx="3169920" cy="480060"/>
          </a:xfrm>
          <a:prstGeom prst="rect">
            <a:avLst/>
          </a:prstGeom>
        </p:spPr>
        <p:txBody>
          <a:bodyPr vert="horz" lIns="96656" tIns="48328" rIns="96656" bIns="48328" rtlCol="0"/>
          <a:lstStyle>
            <a:lvl1pPr algn="r">
              <a:defRPr sz="1200"/>
            </a:lvl1pPr>
          </a:lstStyle>
          <a:p>
            <a:r>
              <a:rPr lang="en-US" dirty="0"/>
              <a:t>5/26/2016</a:t>
            </a:r>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6" tIns="48328" rIns="96656" bIns="48328"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56" tIns="48328" rIns="96656" bIns="4832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6" tIns="48328" rIns="96656" bIns="4832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6656" tIns="48328" rIns="96656" bIns="48328" rtlCol="0" anchor="b"/>
          <a:lstStyle>
            <a:lvl1pPr algn="r">
              <a:defRPr sz="1200"/>
            </a:lvl1pPr>
          </a:lstStyle>
          <a:p>
            <a:fld id="{47D9B30B-B557-42D7-B6DD-42B53231BFB9}" type="slidenum">
              <a:rPr lang="en-US" smtClean="0"/>
              <a:pPr/>
              <a:t>‹#›</a:t>
            </a:fld>
            <a:endParaRPr lang="en-US" dirty="0"/>
          </a:p>
        </p:txBody>
      </p:sp>
    </p:spTree>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D9B30B-B557-42D7-B6DD-42B53231BFB9}" type="slidenum">
              <a:rPr lang="en-US" smtClean="0"/>
              <a:pPr/>
              <a:t>1</a:t>
            </a:fld>
            <a:endParaRPr lang="en-US" dirty="0"/>
          </a:p>
        </p:txBody>
      </p:sp>
      <p:sp>
        <p:nvSpPr>
          <p:cNvPr id="5" name="Date Placeholder 4"/>
          <p:cNvSpPr>
            <a:spLocks noGrp="1"/>
          </p:cNvSpPr>
          <p:nvPr>
            <p:ph type="dt" idx="11"/>
          </p:nvPr>
        </p:nvSpPr>
        <p:spPr/>
        <p:txBody>
          <a:bodyPr/>
          <a:lstStyle/>
          <a:p>
            <a:r>
              <a:rPr lang="en-US" dirty="0"/>
              <a:t>5/26/2016</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was a negotiated process to provide a legislative alternative to Alastair </a:t>
            </a:r>
            <a:r>
              <a:rPr lang="en-US" dirty="0" err="1"/>
              <a:t>MacTaggert’s</a:t>
            </a:r>
            <a:r>
              <a:rPr lang="en-US" dirty="0"/>
              <a:t> ballot initiative on the same subject matter, in part arising out of frustration that legislative efforts weren’t getting anywhere. </a:t>
            </a:r>
          </a:p>
          <a:p>
            <a:endParaRPr lang="en-US" dirty="0"/>
          </a:p>
          <a:p>
            <a:r>
              <a:rPr lang="en-US" dirty="0"/>
              <a:t>Negotiated in complete confidence with stakeholders</a:t>
            </a:r>
          </a:p>
          <a:p>
            <a:endParaRPr lang="en-US" dirty="0"/>
          </a:p>
          <a:p>
            <a:r>
              <a:rPr lang="en-US" dirty="0"/>
              <a:t>At end of the day, this provided legislators (and stakeholders) with an option to make, or as Hertzberg would call it, Door #1 and Door #2: </a:t>
            </a:r>
          </a:p>
          <a:p>
            <a:endParaRPr lang="en-US" dirty="0"/>
          </a:p>
          <a:p>
            <a:r>
              <a:rPr lang="en-US" dirty="0"/>
              <a:t>Door #1: the 2018 ballot initiative Door #2 AB 375, the CCPA.  Door #2 included tradeoffs made by both industry and consumer privacy groups. Door #2 was also closer to GDPR conceptually: right to specific pieces of information, minors receive special protection, right of deletion, data portability. </a:t>
            </a:r>
          </a:p>
          <a:p>
            <a:endParaRPr lang="en-US" dirty="0"/>
          </a:p>
          <a:p>
            <a:r>
              <a:rPr lang="en-US" dirty="0"/>
              <a:t>In terms of the tradeoffs, this isn’t comprehensive but notably, some of those negotiated elements got undone by Prop 24 just months after the CCPA took effect: Whistleblower provision were deleted, and the private right of action was limited to the data breach section. Right to cure when possible was added to both the public and private enforcement provisions; Public enforcement was limited to the AG and the AG was specifically authorized to give guidance to businesses effectively to aid compliance, new exemption were added compared to the original initiative and we added specific authorization for financial incentives such as loyalty programs, the sell definition was dramatically narrowed to exclude situations that did not involve valuable consideration, and the consumer disclosures around third parties was changed from listing specific third parties to naming categories of third parties. </a:t>
            </a:r>
          </a:p>
          <a:p>
            <a:endParaRPr lang="en-US" dirty="0"/>
          </a:p>
          <a:p>
            <a:r>
              <a:rPr lang="en-US" dirty="0"/>
              <a:t>Before delving into the components of the act, want to stress that this wasn’t a bill about certain social media companies.  It is about all industries, all businesses, brick and mortar as well as online, businesses –everyone who meets certain thresholds in the bill. The definitions of some of the related terms are atypically broad and can trip people up:</a:t>
            </a:r>
          </a:p>
          <a:p>
            <a:pPr marL="171450" indent="-171450">
              <a:buFont typeface="Arial" panose="020B0604020202020204" pitchFamily="34" charset="0"/>
              <a:buChar char="•"/>
            </a:pPr>
            <a:r>
              <a:rPr lang="en-US" dirty="0"/>
              <a:t>Collection means buying, renting, gathering, obtaining, receiving or ACCESSING any PI pertaining to any consumer, BY ANY MEANS, including receiving PI from the consumer ACTIVELY OR PASSIVELY or by observing the consumer’s behavior. </a:t>
            </a:r>
          </a:p>
          <a:p>
            <a:pPr marL="171450" indent="-171450">
              <a:buFont typeface="Arial" panose="020B0604020202020204" pitchFamily="34" charset="0"/>
              <a:buChar char="•"/>
            </a:pPr>
            <a:r>
              <a:rPr lang="en-US" dirty="0"/>
              <a:t>Sale was defined to mean not just selling but renting, releasing, disclosing, disseminating, making available transferring or otherwise communicating BY ANY MEANS (orally, in writing, electronically, or otherwise) a consumer’s PI to another business or third party for ANYTHING OF VALUE (not just monetary consideration) in return. </a:t>
            </a:r>
          </a:p>
          <a:p>
            <a:pPr marL="171450" indent="-171450">
              <a:buFont typeface="Arial" panose="020B0604020202020204" pitchFamily="34" charset="0"/>
              <a:buChar char="•"/>
            </a:pPr>
            <a:r>
              <a:rPr lang="en-US" dirty="0"/>
              <a:t>PI means information that identifies, relates to, describes, is reasonably capable of being associated with, or could reasonably be linked, DIRECTLY OR INDERECTLY, with a particular consumer or HOUSEHOLD. The only exclusions here are deidentified data, aggregated data or publicly available information. </a:t>
            </a:r>
          </a:p>
          <a:p>
            <a:pPr marL="171450" indent="-171450">
              <a:buFont typeface="Arial" panose="020B0604020202020204" pitchFamily="34" charset="0"/>
              <a:buChar char="•"/>
            </a:pPr>
            <a:r>
              <a:rPr lang="en-US" dirty="0"/>
              <a:t>Business was defined to effectively mean ANY legal entity short of a nonprofit or government entity, that (1) collects PI or on behalf of which that information is collected and (2) that alone OR jointly with others determines the purposes and means of the processing of consumer PI and (3) that satisfies one of three thresholds: (a) has gross revenue in excess of 25M, (b) alone or in combination annually buys, (3) receives for commercial purposes, sells or shares for commercial purposes, alone or in combination, the PI of 50,000 consumers, households or devices, </a:t>
            </a:r>
            <a:r>
              <a:rPr lang="en-US"/>
              <a:t>or derives </a:t>
            </a:r>
            <a:r>
              <a:rPr lang="en-US" dirty="0"/>
              <a:t>50 % or more of its annual revenue from selling consumer PI. </a:t>
            </a:r>
          </a:p>
        </p:txBody>
      </p:sp>
      <p:sp>
        <p:nvSpPr>
          <p:cNvPr id="4" name="Date Placeholder 3"/>
          <p:cNvSpPr>
            <a:spLocks noGrp="1"/>
          </p:cNvSpPr>
          <p:nvPr>
            <p:ph type="dt" idx="1"/>
          </p:nvPr>
        </p:nvSpPr>
        <p:spPr/>
        <p:txBody>
          <a:bodyPr/>
          <a:lstStyle/>
          <a:p>
            <a:r>
              <a:rPr lang="en-US"/>
              <a:t>5/26/2016</a:t>
            </a:r>
            <a:endParaRPr lang="en-US" dirty="0"/>
          </a:p>
        </p:txBody>
      </p:sp>
      <p:sp>
        <p:nvSpPr>
          <p:cNvPr id="5" name="Slide Number Placeholder 4"/>
          <p:cNvSpPr>
            <a:spLocks noGrp="1"/>
          </p:cNvSpPr>
          <p:nvPr>
            <p:ph type="sldNum" sz="quarter" idx="5"/>
          </p:nvPr>
        </p:nvSpPr>
        <p:spPr/>
        <p:txBody>
          <a:bodyPr/>
          <a:lstStyle/>
          <a:p>
            <a:fld id="{47D9B30B-B557-42D7-B6DD-42B53231BFB9}" type="slidenum">
              <a:rPr lang="en-US" smtClean="0"/>
              <a:pPr/>
              <a:t>3</a:t>
            </a:fld>
            <a:endParaRPr lang="en-US" dirty="0"/>
          </a:p>
        </p:txBody>
      </p:sp>
    </p:spTree>
    <p:extLst>
      <p:ext uri="{BB962C8B-B14F-4D97-AF65-F5344CB8AC3E}">
        <p14:creationId xmlns:p14="http://schemas.microsoft.com/office/powerpoint/2010/main" val="1143435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first two items are related, but still distinct: </a:t>
            </a:r>
          </a:p>
          <a:p>
            <a:pPr marL="228600" indent="-228600">
              <a:buAutoNum type="arabicParenR"/>
            </a:pPr>
            <a:r>
              <a:rPr lang="en-US" dirty="0"/>
              <a:t>There is a right to know information about a businesses’ collection, sale/disclosures of PI—effectively, the right to know about the categories of personal information that a business collects about a consumer, but the purposes for its use, at or before the point of collection. You can find such disclosures in the business’s privacy policy. Relatedly….</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a:t>You have the right to request access to your specific pieces of PI, though also recognizing that it is important that businesses only have to do this in connection with a verifiable request since divulging my PI to my roommate or my parent would be a violation of my privacy rights  [see 1798.100, .110, .115] The consumer can access and obtain a copy of their PI that was collected in the prior 12 months, free of charge, but no more than 2x a year. </a:t>
            </a:r>
          </a:p>
          <a:p>
            <a:pPr marL="228600" indent="-228600">
              <a:buAutoNum type="arabicParenR"/>
            </a:pPr>
            <a:r>
              <a:rPr lang="en-US" dirty="0"/>
              <a:t>Right to delete PI collected FROM the consumer. The FROM is critical. I cannot delete a photo that Ashley has posted of both of us. First amendment rights come into play here, as do other issues around fraud prevention and so forth. That is why this section has its own specific exemptions, in addition to the general ones that apply more wholistically to the act.  (.105)</a:t>
            </a:r>
          </a:p>
          <a:p>
            <a:pPr marL="228600" indent="-228600">
              <a:buAutoNum type="arabicParenR"/>
            </a:pPr>
            <a:r>
              <a:rPr lang="en-US" dirty="0"/>
              <a:t>Right to opt out of the sale of your PI if you are 16 years of age or older and the right to </a:t>
            </a:r>
            <a:r>
              <a:rPr lang="en-US" dirty="0" err="1"/>
              <a:t>opt-IN</a:t>
            </a:r>
            <a:r>
              <a:rPr lang="en-US" dirty="0"/>
              <a:t> if you’re under 16. if under 13, then the right to opt in is to be exercised by a parent/guardian. </a:t>
            </a:r>
          </a:p>
          <a:p>
            <a:pPr marL="228600" indent="-228600">
              <a:buAutoNum type="arabicParenR"/>
            </a:pPr>
            <a:r>
              <a:rPr lang="en-US" dirty="0"/>
              <a:t>The right of discrimination (or retaliation) was an issue that goes to the concept of “pay for privacy”.  If we were going to allow for you to exercise your rights to opt out, but also allow for financial incentives that allow you to get your music free on </a:t>
            </a:r>
            <a:r>
              <a:rPr lang="en-US" dirty="0" err="1"/>
              <a:t>spotify</a:t>
            </a:r>
            <a:r>
              <a:rPr lang="en-US" dirty="0"/>
              <a:t>, then we wanted to make sure that we don’t end up with the situation where the only people who can afford to exercise their right of privacy are persons with sufficient wealth to pay for the premium versions of things. By that same token, if I opt out- I shouldn’t get a lesser service than the person who doesn’t.  </a:t>
            </a:r>
          </a:p>
          <a:p>
            <a:pPr marL="228600" indent="-228600">
              <a:buAutoNum type="arabicParenR"/>
            </a:pPr>
            <a:r>
              <a:rPr lang="en-US" dirty="0"/>
              <a:t>Lastly, the right to sue for data breaches. Pretty self-explanatory, but it is a good reminder for companies to make sure to redact and or encrypt their information. </a:t>
            </a:r>
          </a:p>
          <a:p>
            <a:pPr marL="228600" indent="-228600">
              <a:buAutoNum type="arabicParenR"/>
            </a:pPr>
            <a:endParaRPr lang="en-US" dirty="0"/>
          </a:p>
          <a:p>
            <a:pPr marL="0" indent="0">
              <a:buNone/>
            </a:pPr>
            <a:r>
              <a:rPr lang="en-US" dirty="0"/>
              <a:t>There is also another right that often doesn’t come up, but that was specifically negotiated into the bill by some, and that is the right to data portability if delivered in electronic form. </a:t>
            </a:r>
          </a:p>
        </p:txBody>
      </p:sp>
      <p:sp>
        <p:nvSpPr>
          <p:cNvPr id="4" name="Date Placeholder 3"/>
          <p:cNvSpPr>
            <a:spLocks noGrp="1"/>
          </p:cNvSpPr>
          <p:nvPr>
            <p:ph type="dt" idx="1"/>
          </p:nvPr>
        </p:nvSpPr>
        <p:spPr/>
        <p:txBody>
          <a:bodyPr/>
          <a:lstStyle/>
          <a:p>
            <a:r>
              <a:rPr lang="en-US"/>
              <a:t>5/26/2016</a:t>
            </a:r>
            <a:endParaRPr lang="en-US" dirty="0"/>
          </a:p>
        </p:txBody>
      </p:sp>
      <p:sp>
        <p:nvSpPr>
          <p:cNvPr id="5" name="Slide Number Placeholder 4"/>
          <p:cNvSpPr>
            <a:spLocks noGrp="1"/>
          </p:cNvSpPr>
          <p:nvPr>
            <p:ph type="sldNum" sz="quarter" idx="5"/>
          </p:nvPr>
        </p:nvSpPr>
        <p:spPr/>
        <p:txBody>
          <a:bodyPr/>
          <a:lstStyle/>
          <a:p>
            <a:fld id="{47D9B30B-B557-42D7-B6DD-42B53231BFB9}" type="slidenum">
              <a:rPr lang="en-US" smtClean="0"/>
              <a:pPr/>
              <a:t>4</a:t>
            </a:fld>
            <a:endParaRPr lang="en-US" dirty="0"/>
          </a:p>
        </p:txBody>
      </p:sp>
    </p:spTree>
    <p:extLst>
      <p:ext uri="{BB962C8B-B14F-4D97-AF65-F5344CB8AC3E}">
        <p14:creationId xmlns:p14="http://schemas.microsoft.com/office/powerpoint/2010/main" val="840083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part of the negotiation process in the CCPA required Alastair MacTaggart to drop his original initiative, just two years later we all ended up voting on another initiative, and that is Prop 24 and now, our Consumer Privacy Rights Act, the bulk of which doesn’t take effect until January 1, 2023. </a:t>
            </a:r>
          </a:p>
        </p:txBody>
      </p:sp>
      <p:sp>
        <p:nvSpPr>
          <p:cNvPr id="4" name="Date Placeholder 3"/>
          <p:cNvSpPr>
            <a:spLocks noGrp="1"/>
          </p:cNvSpPr>
          <p:nvPr>
            <p:ph type="dt" idx="1"/>
          </p:nvPr>
        </p:nvSpPr>
        <p:spPr/>
        <p:txBody>
          <a:bodyPr/>
          <a:lstStyle/>
          <a:p>
            <a:r>
              <a:rPr lang="en-US"/>
              <a:t>5/26/2016</a:t>
            </a:r>
            <a:endParaRPr lang="en-US" dirty="0"/>
          </a:p>
        </p:txBody>
      </p:sp>
      <p:sp>
        <p:nvSpPr>
          <p:cNvPr id="5" name="Slide Number Placeholder 4"/>
          <p:cNvSpPr>
            <a:spLocks noGrp="1"/>
          </p:cNvSpPr>
          <p:nvPr>
            <p:ph type="sldNum" sz="quarter" idx="5"/>
          </p:nvPr>
        </p:nvSpPr>
        <p:spPr/>
        <p:txBody>
          <a:bodyPr/>
          <a:lstStyle/>
          <a:p>
            <a:fld id="{47D9B30B-B557-42D7-B6DD-42B53231BFB9}" type="slidenum">
              <a:rPr lang="en-US" smtClean="0"/>
              <a:pPr/>
              <a:t>5</a:t>
            </a:fld>
            <a:endParaRPr lang="en-US" dirty="0"/>
          </a:p>
        </p:txBody>
      </p:sp>
    </p:spTree>
    <p:extLst>
      <p:ext uri="{BB962C8B-B14F-4D97-AF65-F5344CB8AC3E}">
        <p14:creationId xmlns:p14="http://schemas.microsoft.com/office/powerpoint/2010/main" val="2532545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Number of changes were made by Prop 24. As previously mentioned, some of those were key to the successful deal that was struck. </a:t>
            </a:r>
          </a:p>
          <a:p>
            <a:pPr marL="171450" indent="-171450">
              <a:buFont typeface="Arial" panose="020B0604020202020204" pitchFamily="34" charset="0"/>
              <a:buChar char="•"/>
            </a:pPr>
            <a:r>
              <a:rPr lang="en-US" dirty="0"/>
              <a:t>New disclosures and notices are now mandated at or before the point of collection; a person may now opt out of “sharing”, </a:t>
            </a:r>
          </a:p>
          <a:p>
            <a:pPr marL="171450" indent="-171450">
              <a:buFont typeface="Arial" panose="020B0604020202020204" pitchFamily="34" charset="0"/>
              <a:buChar char="•"/>
            </a:pPr>
            <a:r>
              <a:rPr lang="en-US" dirty="0"/>
              <a:t>special rights were added around “sensitive” PI (can stop and/or minimize use), </a:t>
            </a:r>
          </a:p>
          <a:p>
            <a:pPr marL="171450" indent="-171450">
              <a:buFont typeface="Arial" panose="020B0604020202020204" pitchFamily="34" charset="0"/>
              <a:buChar char="•"/>
            </a:pPr>
            <a:r>
              <a:rPr lang="en-US" dirty="0"/>
              <a:t>Deleted the administrative right to cure and the ability to seek guidance, </a:t>
            </a:r>
          </a:p>
          <a:p>
            <a:pPr marL="171450" indent="-171450">
              <a:buFont typeface="Arial" panose="020B0604020202020204" pitchFamily="34" charset="0"/>
              <a:buChar char="•"/>
            </a:pPr>
            <a:r>
              <a:rPr lang="en-US" dirty="0"/>
              <a:t>modified obligations relating to service providers and third parties, and specifically expands the right to delete to also require the business to notify service providers, contractors and third parties to delete the consumer’s PI from their records with limited exception. </a:t>
            </a:r>
          </a:p>
          <a:p>
            <a:pPr marL="171450" indent="-171450">
              <a:buFont typeface="Arial" panose="020B0604020202020204" pitchFamily="34" charset="0"/>
              <a:buChar char="•"/>
            </a:pPr>
            <a:r>
              <a:rPr lang="en-US" dirty="0"/>
              <a:t>added a new right of correction, expanded the right of access so it’s no longer limited to the prior 12 months starting </a:t>
            </a:r>
            <a:r>
              <a:rPr lang="en-US" dirty="0" err="1"/>
              <a:t>jan.</a:t>
            </a:r>
            <a:r>
              <a:rPr lang="en-US" dirty="0"/>
              <a:t> 1, 2022, </a:t>
            </a:r>
          </a:p>
          <a:p>
            <a:pPr marL="171450" indent="-171450">
              <a:buFont typeface="Arial" panose="020B0604020202020204" pitchFamily="34" charset="0"/>
              <a:buChar char="•"/>
            </a:pPr>
            <a:r>
              <a:rPr lang="en-US" dirty="0"/>
              <a:t>begins to address profiling and auto-decision making based on profiles, </a:t>
            </a:r>
          </a:p>
          <a:p>
            <a:pPr marL="171450" indent="-171450">
              <a:buFont typeface="Arial" panose="020B0604020202020204" pitchFamily="34" charset="0"/>
              <a:buChar char="•"/>
            </a:pPr>
            <a:r>
              <a:rPr lang="en-US" dirty="0"/>
              <a:t>adds the concept of cross-context behavioral advertising, </a:t>
            </a:r>
          </a:p>
          <a:p>
            <a:pPr marL="171450" indent="-171450">
              <a:buFont typeface="Arial" panose="020B0604020202020204" pitchFamily="34" charset="0"/>
              <a:buChar char="•"/>
            </a:pPr>
            <a:r>
              <a:rPr lang="en-US" dirty="0"/>
              <a:t>narrows the scope of PI to exclude that which is publicly available information; </a:t>
            </a:r>
          </a:p>
          <a:p>
            <a:pPr marL="171450" indent="-171450">
              <a:buFont typeface="Arial" panose="020B0604020202020204" pitchFamily="34" charset="0"/>
              <a:buChar char="•"/>
            </a:pPr>
            <a:r>
              <a:rPr lang="en-US" dirty="0"/>
              <a:t>expressly recognizes loyal programs and prohibits retaliation against employees, applicants or independent contractors, </a:t>
            </a:r>
          </a:p>
          <a:p>
            <a:pPr marL="171450" indent="-171450">
              <a:buFont typeface="Arial" panose="020B0604020202020204" pitchFamily="34" charset="0"/>
              <a:buChar char="•"/>
            </a:pPr>
            <a:r>
              <a:rPr lang="en-US" dirty="0"/>
              <a:t>added enforcement capabilities and created the new CPPA, and </a:t>
            </a:r>
          </a:p>
          <a:p>
            <a:pPr marL="171450" indent="-171450">
              <a:buFont typeface="Arial" panose="020B0604020202020204" pitchFamily="34" charset="0"/>
              <a:buChar char="•"/>
            </a:pPr>
            <a:r>
              <a:rPr lang="en-US" dirty="0"/>
              <a:t>added an annual cybersecurity audit requirement for high-risk businesses. </a:t>
            </a:r>
          </a:p>
          <a:p>
            <a:pPr marL="171450" indent="-171450">
              <a:buFont typeface="Arial" panose="020B0604020202020204" pitchFamily="34" charset="0"/>
              <a:buChar char="•"/>
            </a:pPr>
            <a:r>
              <a:rPr lang="en-US" dirty="0"/>
              <a:t>Altered the scope of businesses subject to the act, including by way of expanding the definition of business to capture joint ventures and to allow for companies to voluntarily submit to being bound by the CPRA</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 new law also inserted some key new principles, one being the concept of data minimization (where you only collect the minimum amount of PI necessary and proportionate to achieve the purposes for which the PI was collected or processed and not further process the data in an manner that is incompatible with those purposes). The other relates to data retention, and prohibits retaining PI for longer than is reasonably necessary for their disclosed purposes.  </a:t>
            </a:r>
          </a:p>
          <a:p>
            <a:endParaRPr lang="en-US" dirty="0"/>
          </a:p>
          <a:p>
            <a:r>
              <a:rPr lang="en-US" dirty="0"/>
              <a:t>CCPA already broadly defined sell to include instances of sharing, or disclosing, where there is valuable consideration or monetary value. Think: trading lists. Now under CPRA sharing is specifically defined sharing to mean sharing, renting, releasing, disclosing by a business to a third party for cross-context behavioral advertising (i.e. targeted advertising to a consumer based on their PI obtained from the consumer’s activity across businesses, applications, services, other than those with which the consumer has intentionally interacts – deliberate interaction such as visiting the website or purchasing a good/service vs. hovering over, muting, closing a piece of content, etc.) regardless of whether there was valuable consideration or monetary value involved</a:t>
            </a:r>
          </a:p>
          <a:p>
            <a:endParaRPr lang="en-US" dirty="0"/>
          </a:p>
          <a:p>
            <a:endParaRPr lang="en-US" dirty="0"/>
          </a:p>
        </p:txBody>
      </p:sp>
      <p:sp>
        <p:nvSpPr>
          <p:cNvPr id="4" name="Date Placeholder 3"/>
          <p:cNvSpPr>
            <a:spLocks noGrp="1"/>
          </p:cNvSpPr>
          <p:nvPr>
            <p:ph type="dt" idx="1"/>
          </p:nvPr>
        </p:nvSpPr>
        <p:spPr/>
        <p:txBody>
          <a:bodyPr/>
          <a:lstStyle/>
          <a:p>
            <a:r>
              <a:rPr lang="en-US"/>
              <a:t>5/26/2016</a:t>
            </a:r>
            <a:endParaRPr lang="en-US" dirty="0"/>
          </a:p>
        </p:txBody>
      </p:sp>
      <p:sp>
        <p:nvSpPr>
          <p:cNvPr id="5" name="Slide Number Placeholder 4"/>
          <p:cNvSpPr>
            <a:spLocks noGrp="1"/>
          </p:cNvSpPr>
          <p:nvPr>
            <p:ph type="sldNum" sz="quarter" idx="5"/>
          </p:nvPr>
        </p:nvSpPr>
        <p:spPr/>
        <p:txBody>
          <a:bodyPr/>
          <a:lstStyle/>
          <a:p>
            <a:fld id="{47D9B30B-B557-42D7-B6DD-42B53231BFB9}" type="slidenum">
              <a:rPr lang="en-US" smtClean="0"/>
              <a:pPr/>
              <a:t>6</a:t>
            </a:fld>
            <a:endParaRPr lang="en-US" dirty="0"/>
          </a:p>
        </p:txBody>
      </p:sp>
    </p:spTree>
    <p:extLst>
      <p:ext uri="{BB962C8B-B14F-4D97-AF65-F5344CB8AC3E}">
        <p14:creationId xmlns:p14="http://schemas.microsoft.com/office/powerpoint/2010/main" val="2105345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5/26/2016</a:t>
            </a:r>
            <a:endParaRPr lang="en-US" dirty="0"/>
          </a:p>
        </p:txBody>
      </p:sp>
      <p:sp>
        <p:nvSpPr>
          <p:cNvPr id="5" name="Slide Number Placeholder 4"/>
          <p:cNvSpPr>
            <a:spLocks noGrp="1"/>
          </p:cNvSpPr>
          <p:nvPr>
            <p:ph type="sldNum" sz="quarter" idx="5"/>
          </p:nvPr>
        </p:nvSpPr>
        <p:spPr/>
        <p:txBody>
          <a:bodyPr/>
          <a:lstStyle/>
          <a:p>
            <a:fld id="{47D9B30B-B557-42D7-B6DD-42B53231BFB9}" type="slidenum">
              <a:rPr lang="en-US" smtClean="0"/>
              <a:pPr/>
              <a:t>8</a:t>
            </a:fld>
            <a:endParaRPr lang="en-US" dirty="0"/>
          </a:p>
        </p:txBody>
      </p:sp>
    </p:spTree>
    <p:extLst>
      <p:ext uri="{BB962C8B-B14F-4D97-AF65-F5344CB8AC3E}">
        <p14:creationId xmlns:p14="http://schemas.microsoft.com/office/powerpoint/2010/main" val="3063545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5/26/2016</a:t>
            </a:r>
            <a:endParaRPr lang="en-US" dirty="0"/>
          </a:p>
        </p:txBody>
      </p:sp>
      <p:sp>
        <p:nvSpPr>
          <p:cNvPr id="5" name="Slide Number Placeholder 4"/>
          <p:cNvSpPr>
            <a:spLocks noGrp="1"/>
          </p:cNvSpPr>
          <p:nvPr>
            <p:ph type="sldNum" sz="quarter" idx="5"/>
          </p:nvPr>
        </p:nvSpPr>
        <p:spPr/>
        <p:txBody>
          <a:bodyPr/>
          <a:lstStyle/>
          <a:p>
            <a:fld id="{47D9B30B-B557-42D7-B6DD-42B53231BFB9}" type="slidenum">
              <a:rPr lang="en-US" smtClean="0"/>
              <a:pPr/>
              <a:t>12</a:t>
            </a:fld>
            <a:endParaRPr lang="en-US" dirty="0"/>
          </a:p>
        </p:txBody>
      </p:sp>
    </p:spTree>
    <p:extLst>
      <p:ext uri="{BB962C8B-B14F-4D97-AF65-F5344CB8AC3E}">
        <p14:creationId xmlns:p14="http://schemas.microsoft.com/office/powerpoint/2010/main" val="2114200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3600"/>
            <a:ext cx="8229600" cy="1470025"/>
          </a:xfrm>
        </p:spPr>
        <p:txBody>
          <a:bodyPr/>
          <a:lstStyle>
            <a:lvl1pPr algn="ctr">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4C855FD-CF17-4E28-8EDE-FF30E0D04C7C}" type="datetimeFigureOut">
              <a:rPr lang="en-US" smtClean="0"/>
              <a:pPr/>
              <a:t>2/9/2022</a:t>
            </a:fld>
            <a:endParaRPr lang="en-US" dirty="0"/>
          </a:p>
        </p:txBody>
      </p:sp>
      <p:sp>
        <p:nvSpPr>
          <p:cNvPr id="7" name="Footer Placeholder 4"/>
          <p:cNvSpPr>
            <a:spLocks noGrp="1"/>
          </p:cNvSpPr>
          <p:nvPr>
            <p:ph type="ftr" sz="quarter" idx="3"/>
          </p:nvPr>
        </p:nvSpPr>
        <p:spPr>
          <a:xfrm>
            <a:off x="5791200" y="6416675"/>
            <a:ext cx="2895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8" name="Slide Number Placeholder 5"/>
          <p:cNvSpPr>
            <a:spLocks noGrp="1"/>
          </p:cNvSpPr>
          <p:nvPr>
            <p:ph type="sldNum" sz="quarter" idx="4"/>
          </p:nvPr>
        </p:nvSpPr>
        <p:spPr>
          <a:xfrm>
            <a:off x="3200400" y="6416675"/>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3656781-2728-4BEB-8E3A-0C9676EB9F5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C855FD-CF17-4E28-8EDE-FF30E0D04C7C}" type="datetimeFigureOut">
              <a:rPr lang="en-US" smtClean="0"/>
              <a:pPr/>
              <a:t>2/9/2022</a:t>
            </a:fld>
            <a:endParaRPr lang="en-US" dirty="0"/>
          </a:p>
        </p:txBody>
      </p:sp>
      <p:sp>
        <p:nvSpPr>
          <p:cNvPr id="7" name="Footer Placeholder 4"/>
          <p:cNvSpPr>
            <a:spLocks noGrp="1"/>
          </p:cNvSpPr>
          <p:nvPr>
            <p:ph type="ftr" sz="quarter" idx="3"/>
          </p:nvPr>
        </p:nvSpPr>
        <p:spPr>
          <a:xfrm>
            <a:off x="5791200" y="6416675"/>
            <a:ext cx="2895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8" name="Slide Number Placeholder 5"/>
          <p:cNvSpPr>
            <a:spLocks noGrp="1"/>
          </p:cNvSpPr>
          <p:nvPr>
            <p:ph type="sldNum" sz="quarter" idx="4"/>
          </p:nvPr>
        </p:nvSpPr>
        <p:spPr>
          <a:xfrm>
            <a:off x="3200400" y="6416675"/>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3656781-2728-4BEB-8E3A-0C9676EB9F5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C855FD-CF17-4E28-8EDE-FF30E0D04C7C}" type="datetimeFigureOut">
              <a:rPr lang="en-US" smtClean="0"/>
              <a:pPr/>
              <a:t>2/9/2022</a:t>
            </a:fld>
            <a:endParaRPr lang="en-US" dirty="0"/>
          </a:p>
        </p:txBody>
      </p:sp>
      <p:sp>
        <p:nvSpPr>
          <p:cNvPr id="7" name="Footer Placeholder 4"/>
          <p:cNvSpPr>
            <a:spLocks noGrp="1"/>
          </p:cNvSpPr>
          <p:nvPr>
            <p:ph type="ftr" sz="quarter" idx="3"/>
          </p:nvPr>
        </p:nvSpPr>
        <p:spPr>
          <a:xfrm>
            <a:off x="5791200" y="6416675"/>
            <a:ext cx="2895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8" name="Slide Number Placeholder 5"/>
          <p:cNvSpPr>
            <a:spLocks noGrp="1"/>
          </p:cNvSpPr>
          <p:nvPr>
            <p:ph type="sldNum" sz="quarter" idx="4"/>
          </p:nvPr>
        </p:nvSpPr>
        <p:spPr>
          <a:xfrm>
            <a:off x="3200400" y="6416675"/>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3656781-2728-4BEB-8E3A-0C9676EB9F5C}"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D42734C-9171-4795-8311-0FF5E4866B4A}" type="datetimeFigureOut">
              <a:rPr lang="en-US" smtClean="0"/>
              <a:pPr/>
              <a:t>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25B818-2547-4D88-9A2F-C19E6BF61FB5}"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42734C-9171-4795-8311-0FF5E4866B4A}" type="datetimeFigureOut">
              <a:rPr lang="en-US" smtClean="0"/>
              <a:pPr/>
              <a:t>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25B818-2547-4D88-9A2F-C19E6BF61FB5}"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42734C-9171-4795-8311-0FF5E4866B4A}" type="datetimeFigureOut">
              <a:rPr lang="en-US" smtClean="0"/>
              <a:pPr/>
              <a:t>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25B818-2547-4D88-9A2F-C19E6BF61FB5}"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D42734C-9171-4795-8311-0FF5E4866B4A}" type="datetimeFigureOut">
              <a:rPr lang="en-US" smtClean="0"/>
              <a:pPr/>
              <a:t>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25B818-2547-4D88-9A2F-C19E6BF61FB5}"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D42734C-9171-4795-8311-0FF5E4866B4A}" type="datetimeFigureOut">
              <a:rPr lang="en-US" smtClean="0"/>
              <a:pPr/>
              <a:t>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225B818-2547-4D88-9A2F-C19E6BF61FB5}"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42734C-9171-4795-8311-0FF5E4866B4A}" type="datetimeFigureOut">
              <a:rPr lang="en-US" smtClean="0"/>
              <a:pPr/>
              <a:t>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25B818-2547-4D88-9A2F-C19E6BF61FB5}"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42734C-9171-4795-8311-0FF5E4866B4A}" type="datetimeFigureOut">
              <a:rPr lang="en-US" smtClean="0"/>
              <a:pPr/>
              <a:t>2/9/2022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225B818-2547-4D88-9A2F-C19E6BF61FB5}"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42734C-9171-4795-8311-0FF5E4866B4A}" type="datetimeFigureOut">
              <a:rPr lang="en-US" smtClean="0"/>
              <a:pPr/>
              <a:t>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25B818-2547-4D88-9A2F-C19E6BF61FB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C855FD-CF17-4E28-8EDE-FF30E0D04C7C}" type="datetimeFigureOut">
              <a:rPr lang="en-US" smtClean="0"/>
              <a:pPr/>
              <a:t>2/9/2022</a:t>
            </a:fld>
            <a:endParaRPr lang="en-US" dirty="0"/>
          </a:p>
        </p:txBody>
      </p:sp>
      <p:sp>
        <p:nvSpPr>
          <p:cNvPr id="7" name="Footer Placeholder 4"/>
          <p:cNvSpPr>
            <a:spLocks noGrp="1"/>
          </p:cNvSpPr>
          <p:nvPr>
            <p:ph type="ftr" sz="quarter" idx="3"/>
          </p:nvPr>
        </p:nvSpPr>
        <p:spPr>
          <a:xfrm>
            <a:off x="5791200" y="6416675"/>
            <a:ext cx="2895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8" name="Slide Number Placeholder 5"/>
          <p:cNvSpPr>
            <a:spLocks noGrp="1"/>
          </p:cNvSpPr>
          <p:nvPr>
            <p:ph type="sldNum" sz="quarter" idx="4"/>
          </p:nvPr>
        </p:nvSpPr>
        <p:spPr>
          <a:xfrm>
            <a:off x="3200400" y="6416675"/>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3656781-2728-4BEB-8E3A-0C9676EB9F5C}"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42734C-9171-4795-8311-0FF5E4866B4A}" type="datetimeFigureOut">
              <a:rPr lang="en-US" smtClean="0"/>
              <a:pPr/>
              <a:t>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25B818-2547-4D88-9A2F-C19E6BF61FB5}"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42734C-9171-4795-8311-0FF5E4866B4A}" type="datetimeFigureOut">
              <a:rPr lang="en-US" smtClean="0"/>
              <a:pPr/>
              <a:t>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25B818-2547-4D88-9A2F-C19E6BF61FB5}"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42734C-9171-4795-8311-0FF5E4866B4A}" type="datetimeFigureOut">
              <a:rPr lang="en-US" smtClean="0"/>
              <a:pPr/>
              <a:t>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25B818-2547-4D88-9A2F-C19E6BF61FB5}"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4D96DB4-6B6F-4A2A-A7D6-B13C1567F17B}" type="datetimeFigureOut">
              <a:rPr lang="en-US" smtClean="0"/>
              <a:pPr/>
              <a:t>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F90335-B88B-4F15-B0C4-AE0D409833C8}"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D96DB4-6B6F-4A2A-A7D6-B13C1567F17B}" type="datetimeFigureOut">
              <a:rPr lang="en-US" smtClean="0"/>
              <a:pPr/>
              <a:t>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F90335-B88B-4F15-B0C4-AE0D409833C8}"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D96DB4-6B6F-4A2A-A7D6-B13C1567F17B}" type="datetimeFigureOut">
              <a:rPr lang="en-US" smtClean="0"/>
              <a:pPr/>
              <a:t>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F90335-B88B-4F15-B0C4-AE0D409833C8}"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D96DB4-6B6F-4A2A-A7D6-B13C1567F17B}" type="datetimeFigureOut">
              <a:rPr lang="en-US" smtClean="0"/>
              <a:pPr/>
              <a:t>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F90335-B88B-4F15-B0C4-AE0D409833C8}"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D96DB4-6B6F-4A2A-A7D6-B13C1567F17B}" type="datetimeFigureOut">
              <a:rPr lang="en-US" smtClean="0"/>
              <a:pPr/>
              <a:t>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EF90335-B88B-4F15-B0C4-AE0D409833C8}"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D96DB4-6B6F-4A2A-A7D6-B13C1567F17B}" type="datetimeFigureOut">
              <a:rPr lang="en-US" smtClean="0"/>
              <a:pPr/>
              <a:t>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EF90335-B88B-4F15-B0C4-AE0D409833C8}" type="slidenum">
              <a:rPr lang="en-US" smtClean="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D96DB4-6B6F-4A2A-A7D6-B13C1567F17B}" type="datetimeFigureOut">
              <a:rPr lang="en-US" smtClean="0"/>
              <a:pPr/>
              <a:t>2/9/2022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EF90335-B88B-4F15-B0C4-AE0D409833C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C855FD-CF17-4E28-8EDE-FF30E0D04C7C}" type="datetimeFigureOut">
              <a:rPr lang="en-US" smtClean="0"/>
              <a:pPr/>
              <a:t>2/9/2022</a:t>
            </a:fld>
            <a:endParaRPr lang="en-US" dirty="0"/>
          </a:p>
        </p:txBody>
      </p:sp>
      <p:sp>
        <p:nvSpPr>
          <p:cNvPr id="7" name="Footer Placeholder 4"/>
          <p:cNvSpPr>
            <a:spLocks noGrp="1"/>
          </p:cNvSpPr>
          <p:nvPr>
            <p:ph type="ftr" sz="quarter" idx="3"/>
          </p:nvPr>
        </p:nvSpPr>
        <p:spPr>
          <a:xfrm>
            <a:off x="5791200" y="6416675"/>
            <a:ext cx="2895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8" name="Slide Number Placeholder 5"/>
          <p:cNvSpPr>
            <a:spLocks noGrp="1"/>
          </p:cNvSpPr>
          <p:nvPr>
            <p:ph type="sldNum" sz="quarter" idx="4"/>
          </p:nvPr>
        </p:nvSpPr>
        <p:spPr>
          <a:xfrm>
            <a:off x="3200400" y="6416675"/>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3656781-2728-4BEB-8E3A-0C9676EB9F5C}"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D96DB4-6B6F-4A2A-A7D6-B13C1567F17B}" type="datetimeFigureOut">
              <a:rPr lang="en-US" smtClean="0"/>
              <a:pPr/>
              <a:t>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F90335-B88B-4F15-B0C4-AE0D409833C8}" type="slidenum">
              <a:rPr lang="en-US" smtClean="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D96DB4-6B6F-4A2A-A7D6-B13C1567F17B}" type="datetimeFigureOut">
              <a:rPr lang="en-US" smtClean="0"/>
              <a:pPr/>
              <a:t>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F90335-B88B-4F15-B0C4-AE0D409833C8}" type="slidenum">
              <a:rPr lang="en-US" smtClean="0"/>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D96DB4-6B6F-4A2A-A7D6-B13C1567F17B}" type="datetimeFigureOut">
              <a:rPr lang="en-US" smtClean="0"/>
              <a:pPr/>
              <a:t>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F90335-B88B-4F15-B0C4-AE0D409833C8}" type="slidenum">
              <a:rPr lang="en-US" smtClean="0"/>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D96DB4-6B6F-4A2A-A7D6-B13C1567F17B}" type="datetimeFigureOut">
              <a:rPr lang="en-US" smtClean="0"/>
              <a:pPr/>
              <a:t>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F90335-B88B-4F15-B0C4-AE0D409833C8}" type="slidenum">
              <a:rPr lang="en-US" smtClean="0"/>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3600"/>
            <a:ext cx="8229600" cy="1470025"/>
          </a:xfrm>
        </p:spPr>
        <p:txBody>
          <a:bodyPr/>
          <a:lstStyle>
            <a:lvl1pPr algn="ctr">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42734C-9171-4795-8311-0FF5E4866B4A}" type="datetimeFigureOut">
              <a:rPr lang="en-US" smtClean="0"/>
              <a:pPr/>
              <a:t>2/9/2022</a:t>
            </a:fld>
            <a:endParaRPr lang="en-US" dirty="0"/>
          </a:p>
        </p:txBody>
      </p:sp>
      <p:sp>
        <p:nvSpPr>
          <p:cNvPr id="7" name="Footer Placeholder 4"/>
          <p:cNvSpPr>
            <a:spLocks noGrp="1"/>
          </p:cNvSpPr>
          <p:nvPr>
            <p:ph type="ftr" sz="quarter" idx="3"/>
          </p:nvPr>
        </p:nvSpPr>
        <p:spPr>
          <a:xfrm>
            <a:off x="5791200" y="6416675"/>
            <a:ext cx="2895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8" name="Slide Number Placeholder 5"/>
          <p:cNvSpPr>
            <a:spLocks noGrp="1"/>
          </p:cNvSpPr>
          <p:nvPr>
            <p:ph type="sldNum" sz="quarter" idx="4"/>
          </p:nvPr>
        </p:nvSpPr>
        <p:spPr>
          <a:xfrm>
            <a:off x="3200400" y="6416675"/>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225B818-2547-4D88-9A2F-C19E6BF61FB5}" type="slidenum">
              <a:rPr lang="en-US" smtClean="0"/>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42734C-9171-4795-8311-0FF5E4866B4A}" type="datetimeFigureOut">
              <a:rPr lang="en-US" smtClean="0"/>
              <a:pPr/>
              <a:t>2/9/2022</a:t>
            </a:fld>
            <a:endParaRPr lang="en-US" dirty="0"/>
          </a:p>
        </p:txBody>
      </p:sp>
      <p:sp>
        <p:nvSpPr>
          <p:cNvPr id="7" name="Footer Placeholder 4"/>
          <p:cNvSpPr>
            <a:spLocks noGrp="1"/>
          </p:cNvSpPr>
          <p:nvPr>
            <p:ph type="ftr" sz="quarter" idx="3"/>
          </p:nvPr>
        </p:nvSpPr>
        <p:spPr>
          <a:xfrm>
            <a:off x="5791200" y="6416675"/>
            <a:ext cx="2895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8" name="Slide Number Placeholder 5"/>
          <p:cNvSpPr>
            <a:spLocks noGrp="1"/>
          </p:cNvSpPr>
          <p:nvPr>
            <p:ph type="sldNum" sz="quarter" idx="4"/>
          </p:nvPr>
        </p:nvSpPr>
        <p:spPr>
          <a:xfrm>
            <a:off x="3200400" y="6416675"/>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225B818-2547-4D88-9A2F-C19E6BF61FB5}" type="slidenum">
              <a:rPr lang="en-US" smtClean="0"/>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42734C-9171-4795-8311-0FF5E4866B4A}" type="datetimeFigureOut">
              <a:rPr lang="en-US" smtClean="0"/>
              <a:pPr/>
              <a:t>2/9/2022</a:t>
            </a:fld>
            <a:endParaRPr lang="en-US" dirty="0"/>
          </a:p>
        </p:txBody>
      </p:sp>
      <p:sp>
        <p:nvSpPr>
          <p:cNvPr id="7" name="Footer Placeholder 4"/>
          <p:cNvSpPr>
            <a:spLocks noGrp="1"/>
          </p:cNvSpPr>
          <p:nvPr>
            <p:ph type="ftr" sz="quarter" idx="3"/>
          </p:nvPr>
        </p:nvSpPr>
        <p:spPr>
          <a:xfrm>
            <a:off x="5791200" y="6416675"/>
            <a:ext cx="2895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8" name="Slide Number Placeholder 5"/>
          <p:cNvSpPr>
            <a:spLocks noGrp="1"/>
          </p:cNvSpPr>
          <p:nvPr>
            <p:ph type="sldNum" sz="quarter" idx="4"/>
          </p:nvPr>
        </p:nvSpPr>
        <p:spPr>
          <a:xfrm>
            <a:off x="3200400" y="6416675"/>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225B818-2547-4D88-9A2F-C19E6BF61FB5}" type="slidenum">
              <a:rPr lang="en-US" smtClean="0"/>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42734C-9171-4795-8311-0FF5E4866B4A}" type="datetimeFigureOut">
              <a:rPr lang="en-US" smtClean="0"/>
              <a:pPr/>
              <a:t>2/9/2022</a:t>
            </a:fld>
            <a:endParaRPr lang="en-US" dirty="0"/>
          </a:p>
        </p:txBody>
      </p:sp>
      <p:sp>
        <p:nvSpPr>
          <p:cNvPr id="8" name="Footer Placeholder 4"/>
          <p:cNvSpPr>
            <a:spLocks noGrp="1"/>
          </p:cNvSpPr>
          <p:nvPr>
            <p:ph type="ftr" sz="quarter" idx="3"/>
          </p:nvPr>
        </p:nvSpPr>
        <p:spPr>
          <a:xfrm>
            <a:off x="5791200" y="6416675"/>
            <a:ext cx="2895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9" name="Slide Number Placeholder 5"/>
          <p:cNvSpPr>
            <a:spLocks noGrp="1"/>
          </p:cNvSpPr>
          <p:nvPr>
            <p:ph type="sldNum" sz="quarter" idx="4"/>
          </p:nvPr>
        </p:nvSpPr>
        <p:spPr>
          <a:xfrm>
            <a:off x="3200400" y="6416675"/>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225B818-2547-4D88-9A2F-C19E6BF61FB5}" type="slidenum">
              <a:rPr lang="en-US" smtClean="0"/>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42734C-9171-4795-8311-0FF5E4866B4A}" type="datetimeFigureOut">
              <a:rPr lang="en-US" smtClean="0"/>
              <a:pPr/>
              <a:t>2/9/2022</a:t>
            </a:fld>
            <a:endParaRPr lang="en-US" dirty="0"/>
          </a:p>
        </p:txBody>
      </p:sp>
      <p:sp>
        <p:nvSpPr>
          <p:cNvPr id="10" name="Footer Placeholder 4"/>
          <p:cNvSpPr>
            <a:spLocks noGrp="1"/>
          </p:cNvSpPr>
          <p:nvPr>
            <p:ph type="ftr" sz="quarter" idx="11"/>
          </p:nvPr>
        </p:nvSpPr>
        <p:spPr>
          <a:xfrm>
            <a:off x="5791200" y="6416675"/>
            <a:ext cx="2895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11" name="Slide Number Placeholder 5"/>
          <p:cNvSpPr>
            <a:spLocks noGrp="1"/>
          </p:cNvSpPr>
          <p:nvPr>
            <p:ph type="sldNum" sz="quarter" idx="12"/>
          </p:nvPr>
        </p:nvSpPr>
        <p:spPr>
          <a:xfrm>
            <a:off x="3200400" y="6416675"/>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225B818-2547-4D88-9A2F-C19E6BF61FB5}" type="slidenum">
              <a:rPr lang="en-US" smtClean="0"/>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42734C-9171-4795-8311-0FF5E4866B4A}" type="datetimeFigureOut">
              <a:rPr lang="en-US" smtClean="0"/>
              <a:pPr/>
              <a:t>2/9/2022</a:t>
            </a:fld>
            <a:endParaRPr lang="en-US" dirty="0"/>
          </a:p>
        </p:txBody>
      </p:sp>
      <p:sp>
        <p:nvSpPr>
          <p:cNvPr id="6" name="Footer Placeholder 4"/>
          <p:cNvSpPr>
            <a:spLocks noGrp="1"/>
          </p:cNvSpPr>
          <p:nvPr>
            <p:ph type="ftr" sz="quarter" idx="3"/>
          </p:nvPr>
        </p:nvSpPr>
        <p:spPr>
          <a:xfrm>
            <a:off x="5791200" y="6416675"/>
            <a:ext cx="2895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7" name="Slide Number Placeholder 5"/>
          <p:cNvSpPr>
            <a:spLocks noGrp="1"/>
          </p:cNvSpPr>
          <p:nvPr>
            <p:ph type="sldNum" sz="quarter" idx="4"/>
          </p:nvPr>
        </p:nvSpPr>
        <p:spPr>
          <a:xfrm>
            <a:off x="3200400" y="6416675"/>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225B818-2547-4D88-9A2F-C19E6BF61FB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C855FD-CF17-4E28-8EDE-FF30E0D04C7C}" type="datetimeFigureOut">
              <a:rPr lang="en-US" smtClean="0"/>
              <a:pPr/>
              <a:t>2/9/2022</a:t>
            </a:fld>
            <a:endParaRPr lang="en-US" dirty="0"/>
          </a:p>
        </p:txBody>
      </p:sp>
      <p:sp>
        <p:nvSpPr>
          <p:cNvPr id="8" name="Footer Placeholder 4"/>
          <p:cNvSpPr>
            <a:spLocks noGrp="1"/>
          </p:cNvSpPr>
          <p:nvPr>
            <p:ph type="ftr" sz="quarter" idx="3"/>
          </p:nvPr>
        </p:nvSpPr>
        <p:spPr>
          <a:xfrm>
            <a:off x="5791200" y="6416675"/>
            <a:ext cx="2895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9" name="Slide Number Placeholder 5"/>
          <p:cNvSpPr>
            <a:spLocks noGrp="1"/>
          </p:cNvSpPr>
          <p:nvPr>
            <p:ph type="sldNum" sz="quarter" idx="4"/>
          </p:nvPr>
        </p:nvSpPr>
        <p:spPr>
          <a:xfrm>
            <a:off x="3200400" y="6416675"/>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3656781-2728-4BEB-8E3A-0C9676EB9F5C}"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42734C-9171-4795-8311-0FF5E4866B4A}" type="datetimeFigureOut">
              <a:rPr lang="en-US" smtClean="0"/>
              <a:pPr/>
              <a:t>2/9/2022</a:t>
            </a:fld>
            <a:endParaRPr lang="en-US" dirty="0"/>
          </a:p>
        </p:txBody>
      </p:sp>
      <p:sp>
        <p:nvSpPr>
          <p:cNvPr id="5" name="Footer Placeholder 4"/>
          <p:cNvSpPr>
            <a:spLocks noGrp="1"/>
          </p:cNvSpPr>
          <p:nvPr>
            <p:ph type="ftr" sz="quarter" idx="3"/>
          </p:nvPr>
        </p:nvSpPr>
        <p:spPr>
          <a:xfrm>
            <a:off x="5791200" y="6416675"/>
            <a:ext cx="2895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200400" y="6416675"/>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225B818-2547-4D88-9A2F-C19E6BF61FB5}" type="slidenum">
              <a:rPr lang="en-US" smtClean="0"/>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42734C-9171-4795-8311-0FF5E4866B4A}" type="datetimeFigureOut">
              <a:rPr lang="en-US" smtClean="0"/>
              <a:pPr/>
              <a:t>2/9/2022</a:t>
            </a:fld>
            <a:endParaRPr lang="en-US" dirty="0"/>
          </a:p>
        </p:txBody>
      </p:sp>
      <p:sp>
        <p:nvSpPr>
          <p:cNvPr id="8" name="Footer Placeholder 4"/>
          <p:cNvSpPr>
            <a:spLocks noGrp="1"/>
          </p:cNvSpPr>
          <p:nvPr>
            <p:ph type="ftr" sz="quarter" idx="3"/>
          </p:nvPr>
        </p:nvSpPr>
        <p:spPr>
          <a:xfrm>
            <a:off x="5791200" y="6416675"/>
            <a:ext cx="2895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9" name="Slide Number Placeholder 5"/>
          <p:cNvSpPr>
            <a:spLocks noGrp="1"/>
          </p:cNvSpPr>
          <p:nvPr>
            <p:ph type="sldNum" sz="quarter" idx="4"/>
          </p:nvPr>
        </p:nvSpPr>
        <p:spPr>
          <a:xfrm>
            <a:off x="3200400" y="6416675"/>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225B818-2547-4D88-9A2F-C19E6BF61FB5}" type="slidenum">
              <a:rPr lang="en-US" smtClean="0"/>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42734C-9171-4795-8311-0FF5E4866B4A}" type="datetimeFigureOut">
              <a:rPr lang="en-US" smtClean="0"/>
              <a:pPr/>
              <a:t>2/9/2022</a:t>
            </a:fld>
            <a:endParaRPr lang="en-US" dirty="0"/>
          </a:p>
        </p:txBody>
      </p:sp>
      <p:sp>
        <p:nvSpPr>
          <p:cNvPr id="8" name="Footer Placeholder 4"/>
          <p:cNvSpPr>
            <a:spLocks noGrp="1"/>
          </p:cNvSpPr>
          <p:nvPr>
            <p:ph type="ftr" sz="quarter" idx="3"/>
          </p:nvPr>
        </p:nvSpPr>
        <p:spPr>
          <a:xfrm>
            <a:off x="5791200" y="6416675"/>
            <a:ext cx="2895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9" name="Slide Number Placeholder 5"/>
          <p:cNvSpPr>
            <a:spLocks noGrp="1"/>
          </p:cNvSpPr>
          <p:nvPr>
            <p:ph type="sldNum" sz="quarter" idx="4"/>
          </p:nvPr>
        </p:nvSpPr>
        <p:spPr>
          <a:xfrm>
            <a:off x="3200400" y="6416675"/>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225B818-2547-4D88-9A2F-C19E6BF61FB5}" type="slidenum">
              <a:rPr lang="en-US" smtClean="0"/>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42734C-9171-4795-8311-0FF5E4866B4A}" type="datetimeFigureOut">
              <a:rPr lang="en-US" smtClean="0"/>
              <a:pPr/>
              <a:t>2/9/2022</a:t>
            </a:fld>
            <a:endParaRPr lang="en-US" dirty="0"/>
          </a:p>
        </p:txBody>
      </p:sp>
      <p:sp>
        <p:nvSpPr>
          <p:cNvPr id="7" name="Footer Placeholder 4"/>
          <p:cNvSpPr>
            <a:spLocks noGrp="1"/>
          </p:cNvSpPr>
          <p:nvPr>
            <p:ph type="ftr" sz="quarter" idx="3"/>
          </p:nvPr>
        </p:nvSpPr>
        <p:spPr>
          <a:xfrm>
            <a:off x="5791200" y="6416675"/>
            <a:ext cx="2895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8" name="Slide Number Placeholder 5"/>
          <p:cNvSpPr>
            <a:spLocks noGrp="1"/>
          </p:cNvSpPr>
          <p:nvPr>
            <p:ph type="sldNum" sz="quarter" idx="4"/>
          </p:nvPr>
        </p:nvSpPr>
        <p:spPr>
          <a:xfrm>
            <a:off x="3200400" y="6416675"/>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225B818-2547-4D88-9A2F-C19E6BF61FB5}" type="slidenum">
              <a:rPr lang="en-US" smtClean="0"/>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42734C-9171-4795-8311-0FF5E4866B4A}" type="datetimeFigureOut">
              <a:rPr lang="en-US" smtClean="0"/>
              <a:pPr/>
              <a:t>2/9/2022</a:t>
            </a:fld>
            <a:endParaRPr lang="en-US" dirty="0"/>
          </a:p>
        </p:txBody>
      </p:sp>
      <p:sp>
        <p:nvSpPr>
          <p:cNvPr id="7" name="Footer Placeholder 4"/>
          <p:cNvSpPr>
            <a:spLocks noGrp="1"/>
          </p:cNvSpPr>
          <p:nvPr>
            <p:ph type="ftr" sz="quarter" idx="3"/>
          </p:nvPr>
        </p:nvSpPr>
        <p:spPr>
          <a:xfrm>
            <a:off x="5791200" y="6416675"/>
            <a:ext cx="2895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8" name="Slide Number Placeholder 5"/>
          <p:cNvSpPr>
            <a:spLocks noGrp="1"/>
          </p:cNvSpPr>
          <p:nvPr>
            <p:ph type="sldNum" sz="quarter" idx="4"/>
          </p:nvPr>
        </p:nvSpPr>
        <p:spPr>
          <a:xfrm>
            <a:off x="3200400" y="6416675"/>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225B818-2547-4D88-9A2F-C19E6BF61FB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C855FD-CF17-4E28-8EDE-FF30E0D04C7C}" type="datetimeFigureOut">
              <a:rPr lang="en-US" smtClean="0"/>
              <a:pPr/>
              <a:t>2/9/2022</a:t>
            </a:fld>
            <a:endParaRPr lang="en-US" dirty="0"/>
          </a:p>
        </p:txBody>
      </p:sp>
      <p:sp>
        <p:nvSpPr>
          <p:cNvPr id="10" name="Footer Placeholder 4"/>
          <p:cNvSpPr>
            <a:spLocks noGrp="1"/>
          </p:cNvSpPr>
          <p:nvPr>
            <p:ph type="ftr" sz="quarter" idx="11"/>
          </p:nvPr>
        </p:nvSpPr>
        <p:spPr>
          <a:xfrm>
            <a:off x="5791200" y="6416675"/>
            <a:ext cx="2895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11" name="Slide Number Placeholder 5"/>
          <p:cNvSpPr>
            <a:spLocks noGrp="1"/>
          </p:cNvSpPr>
          <p:nvPr>
            <p:ph type="sldNum" sz="quarter" idx="12"/>
          </p:nvPr>
        </p:nvSpPr>
        <p:spPr>
          <a:xfrm>
            <a:off x="3200400" y="6416675"/>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3656781-2728-4BEB-8E3A-0C9676EB9F5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C855FD-CF17-4E28-8EDE-FF30E0D04C7C}" type="datetimeFigureOut">
              <a:rPr lang="en-US" smtClean="0"/>
              <a:pPr/>
              <a:t>2/9/2022</a:t>
            </a:fld>
            <a:endParaRPr lang="en-US" dirty="0"/>
          </a:p>
        </p:txBody>
      </p:sp>
      <p:sp>
        <p:nvSpPr>
          <p:cNvPr id="6" name="Footer Placeholder 4"/>
          <p:cNvSpPr>
            <a:spLocks noGrp="1"/>
          </p:cNvSpPr>
          <p:nvPr>
            <p:ph type="ftr" sz="quarter" idx="3"/>
          </p:nvPr>
        </p:nvSpPr>
        <p:spPr>
          <a:xfrm>
            <a:off x="5791200" y="6416675"/>
            <a:ext cx="2895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7" name="Slide Number Placeholder 5"/>
          <p:cNvSpPr>
            <a:spLocks noGrp="1"/>
          </p:cNvSpPr>
          <p:nvPr>
            <p:ph type="sldNum" sz="quarter" idx="4"/>
          </p:nvPr>
        </p:nvSpPr>
        <p:spPr>
          <a:xfrm>
            <a:off x="3200400" y="6416675"/>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3656781-2728-4BEB-8E3A-0C9676EB9F5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855FD-CF17-4E28-8EDE-FF30E0D04C7C}" type="datetimeFigureOut">
              <a:rPr lang="en-US" smtClean="0"/>
              <a:pPr/>
              <a:t>2/9/2022</a:t>
            </a:fld>
            <a:endParaRPr lang="en-US" dirty="0"/>
          </a:p>
        </p:txBody>
      </p:sp>
      <p:sp>
        <p:nvSpPr>
          <p:cNvPr id="5" name="Footer Placeholder 4"/>
          <p:cNvSpPr>
            <a:spLocks noGrp="1"/>
          </p:cNvSpPr>
          <p:nvPr>
            <p:ph type="ftr" sz="quarter" idx="3"/>
          </p:nvPr>
        </p:nvSpPr>
        <p:spPr>
          <a:xfrm>
            <a:off x="5791200" y="6416675"/>
            <a:ext cx="2895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200400" y="6416675"/>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3656781-2728-4BEB-8E3A-0C9676EB9F5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C855FD-CF17-4E28-8EDE-FF30E0D04C7C}" type="datetimeFigureOut">
              <a:rPr lang="en-US" smtClean="0"/>
              <a:pPr/>
              <a:t>2/9/2022</a:t>
            </a:fld>
            <a:endParaRPr lang="en-US" dirty="0"/>
          </a:p>
        </p:txBody>
      </p:sp>
      <p:sp>
        <p:nvSpPr>
          <p:cNvPr id="8" name="Footer Placeholder 4"/>
          <p:cNvSpPr>
            <a:spLocks noGrp="1"/>
          </p:cNvSpPr>
          <p:nvPr>
            <p:ph type="ftr" sz="quarter" idx="3"/>
          </p:nvPr>
        </p:nvSpPr>
        <p:spPr>
          <a:xfrm>
            <a:off x="5791200" y="6416675"/>
            <a:ext cx="2895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9" name="Slide Number Placeholder 5"/>
          <p:cNvSpPr>
            <a:spLocks noGrp="1"/>
          </p:cNvSpPr>
          <p:nvPr>
            <p:ph type="sldNum" sz="quarter" idx="4"/>
          </p:nvPr>
        </p:nvSpPr>
        <p:spPr>
          <a:xfrm>
            <a:off x="3200400" y="6416675"/>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3656781-2728-4BEB-8E3A-0C9676EB9F5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C855FD-CF17-4E28-8EDE-FF30E0D04C7C}" type="datetimeFigureOut">
              <a:rPr lang="en-US" smtClean="0"/>
              <a:pPr/>
              <a:t>2/9/2022</a:t>
            </a:fld>
            <a:endParaRPr lang="en-US" dirty="0"/>
          </a:p>
        </p:txBody>
      </p:sp>
      <p:sp>
        <p:nvSpPr>
          <p:cNvPr id="8" name="Footer Placeholder 4"/>
          <p:cNvSpPr>
            <a:spLocks noGrp="1"/>
          </p:cNvSpPr>
          <p:nvPr>
            <p:ph type="ftr" sz="quarter" idx="3"/>
          </p:nvPr>
        </p:nvSpPr>
        <p:spPr>
          <a:xfrm>
            <a:off x="5791200" y="6416675"/>
            <a:ext cx="2895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9" name="Slide Number Placeholder 5"/>
          <p:cNvSpPr>
            <a:spLocks noGrp="1"/>
          </p:cNvSpPr>
          <p:nvPr>
            <p:ph type="sldNum" sz="quarter" idx="4"/>
          </p:nvPr>
        </p:nvSpPr>
        <p:spPr>
          <a:xfrm>
            <a:off x="3200400" y="6416675"/>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3656781-2728-4BEB-8E3A-0C9676EB9F5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199"/>
            <a:ext cx="8229600"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4325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855FD-CF17-4E28-8EDE-FF30E0D04C7C}" type="datetimeFigureOut">
              <a:rPr lang="en-US" smtClean="0"/>
              <a:pPr/>
              <a:t>2/9/2022</a:t>
            </a:fld>
            <a:endParaRPr lang="en-US" dirty="0"/>
          </a:p>
        </p:txBody>
      </p:sp>
      <p:sp>
        <p:nvSpPr>
          <p:cNvPr id="5" name="Footer Placeholder 4"/>
          <p:cNvSpPr>
            <a:spLocks noGrp="1"/>
          </p:cNvSpPr>
          <p:nvPr>
            <p:ph type="ftr" sz="quarter" idx="3"/>
          </p:nvPr>
        </p:nvSpPr>
        <p:spPr>
          <a:xfrm>
            <a:off x="5791200" y="6400800"/>
            <a:ext cx="2895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200400" y="640080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3656781-2728-4BEB-8E3A-0C9676EB9F5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tx1"/>
          </a:solidFill>
          <a:latin typeface="Helvetica" pitchFamily="34" charset="0"/>
          <a:ea typeface="+mj-ea"/>
          <a:cs typeface="Helvetica" pitchFamily="34" charset="0"/>
        </a:defRPr>
      </a:lvl1pPr>
    </p:titleStyle>
    <p:bodyStyle>
      <a:lvl1pPr marL="342900" indent="-342900" algn="l" defTabSz="914400" rtl="0" eaLnBrk="1" latinLnBrk="0" hangingPunct="1">
        <a:spcBef>
          <a:spcPts val="0"/>
        </a:spcBef>
        <a:buFont typeface="Arial" pitchFamily="34" charset="0"/>
        <a:buChar char="•"/>
        <a:defRPr sz="3200" kern="1200">
          <a:solidFill>
            <a:schemeClr val="tx1"/>
          </a:solidFill>
          <a:latin typeface="Helvetica" pitchFamily="34" charset="0"/>
          <a:ea typeface="+mn-ea"/>
          <a:cs typeface="Helvetica" pitchFamily="34" charset="0"/>
        </a:defRPr>
      </a:lvl1pPr>
      <a:lvl2pPr marL="742950" indent="-285750" algn="l" defTabSz="914400" rtl="0" eaLnBrk="1" latinLnBrk="0" hangingPunct="1">
        <a:spcBef>
          <a:spcPts val="0"/>
        </a:spcBef>
        <a:buFont typeface="Arial" pitchFamily="34" charset="0"/>
        <a:buChar char="–"/>
        <a:defRPr sz="2800" kern="1200">
          <a:solidFill>
            <a:schemeClr val="tx1"/>
          </a:solidFill>
          <a:latin typeface="Helvetica" pitchFamily="34" charset="0"/>
          <a:ea typeface="+mn-ea"/>
          <a:cs typeface="Helvetica" pitchFamily="34" charset="0"/>
        </a:defRPr>
      </a:lvl2pPr>
      <a:lvl3pPr marL="1143000" indent="-228600" algn="l" defTabSz="914400" rtl="0" eaLnBrk="1" latinLnBrk="0" hangingPunct="1">
        <a:spcBef>
          <a:spcPts val="0"/>
        </a:spcBef>
        <a:buFont typeface="Arial" pitchFamily="34" charset="0"/>
        <a:buChar char="•"/>
        <a:defRPr sz="2400" kern="1200">
          <a:solidFill>
            <a:schemeClr val="tx1"/>
          </a:solidFill>
          <a:latin typeface="Helvetica" pitchFamily="34" charset="0"/>
          <a:ea typeface="+mn-ea"/>
          <a:cs typeface="Helvetica" pitchFamily="34" charset="0"/>
        </a:defRPr>
      </a:lvl3pPr>
      <a:lvl4pPr marL="1600200" indent="-228600" algn="l" defTabSz="914400" rtl="0" eaLnBrk="1" latinLnBrk="0" hangingPunct="1">
        <a:spcBef>
          <a:spcPts val="0"/>
        </a:spcBef>
        <a:buFont typeface="Arial" pitchFamily="34" charset="0"/>
        <a:buChar char="–"/>
        <a:defRPr sz="2000" kern="1200">
          <a:solidFill>
            <a:schemeClr val="tx1"/>
          </a:solidFill>
          <a:latin typeface="Helvetica" pitchFamily="34" charset="0"/>
          <a:ea typeface="+mn-ea"/>
          <a:cs typeface="Helvetica" pitchFamily="34" charset="0"/>
        </a:defRPr>
      </a:lvl4pPr>
      <a:lvl5pPr marL="2057400" indent="-228600" algn="l" defTabSz="914400" rtl="0" eaLnBrk="1" latinLnBrk="0" hangingPunct="1">
        <a:spcBef>
          <a:spcPts val="0"/>
        </a:spcBef>
        <a:buFont typeface="Arial" pitchFamily="34" charset="0"/>
        <a:buChar char="»"/>
        <a:defRPr sz="2000" kern="1200">
          <a:solidFill>
            <a:schemeClr val="tx1"/>
          </a:solidFill>
          <a:latin typeface="Helvetica" pitchFamily="34" charset="0"/>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42734C-9171-4795-8311-0FF5E4866B4A}" type="datetimeFigureOut">
              <a:rPr lang="en-US" smtClean="0"/>
              <a:pPr/>
              <a:t>2/9/2022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25B818-2547-4D88-9A2F-C19E6BF61FB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D96DB4-6B6F-4A2A-A7D6-B13C1567F17B}" type="datetimeFigureOut">
              <a:rPr lang="en-US" smtClean="0"/>
              <a:pPr/>
              <a:t>2/9/2022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F90335-B88B-4F15-B0C4-AE0D409833C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199"/>
            <a:ext cx="8229600"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4325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D7C1EB-257B-4DB5-9A37-EA4D06FB9119}" type="datetime1">
              <a:rPr lang="en-US" smtClean="0"/>
              <a:pPr/>
              <a:t>2/9/2022</a:t>
            </a:fld>
            <a:endParaRPr lang="en-US" dirty="0"/>
          </a:p>
        </p:txBody>
      </p:sp>
      <p:sp>
        <p:nvSpPr>
          <p:cNvPr id="5" name="Footer Placeholder 4"/>
          <p:cNvSpPr>
            <a:spLocks noGrp="1"/>
          </p:cNvSpPr>
          <p:nvPr>
            <p:ph type="ftr" sz="quarter" idx="3"/>
          </p:nvPr>
        </p:nvSpPr>
        <p:spPr>
          <a:xfrm>
            <a:off x="5791200" y="6400800"/>
            <a:ext cx="2895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200400" y="640080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CFA1960F-8182-4B47-931B-03DA8F1367B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spcBef>
          <a:spcPct val="0"/>
        </a:spcBef>
        <a:buNone/>
        <a:defRPr sz="4000" kern="1200">
          <a:solidFill>
            <a:schemeClr val="tx1"/>
          </a:solidFill>
          <a:latin typeface="Helvetica" pitchFamily="34" charset="0"/>
          <a:ea typeface="+mj-ea"/>
          <a:cs typeface="Helvetica" pitchFamily="34" charset="0"/>
        </a:defRPr>
      </a:lvl1pPr>
    </p:titleStyle>
    <p:bodyStyle>
      <a:lvl1pPr marL="342900" indent="-342900" algn="l" defTabSz="914400" rtl="0" eaLnBrk="1" latinLnBrk="0" hangingPunct="1">
        <a:spcBef>
          <a:spcPts val="0"/>
        </a:spcBef>
        <a:buFont typeface="Arial" pitchFamily="34" charset="0"/>
        <a:buChar char="•"/>
        <a:defRPr sz="3200" kern="1200">
          <a:solidFill>
            <a:schemeClr val="tx1"/>
          </a:solidFill>
          <a:latin typeface="Helvetica" pitchFamily="34" charset="0"/>
          <a:ea typeface="+mn-ea"/>
          <a:cs typeface="Helvetica" pitchFamily="34" charset="0"/>
        </a:defRPr>
      </a:lvl1pPr>
      <a:lvl2pPr marL="742950" indent="-285750" algn="l" defTabSz="914400" rtl="0" eaLnBrk="1" latinLnBrk="0" hangingPunct="1">
        <a:spcBef>
          <a:spcPts val="0"/>
        </a:spcBef>
        <a:buFont typeface="Arial" pitchFamily="34" charset="0"/>
        <a:buChar char="–"/>
        <a:defRPr sz="2800" kern="1200">
          <a:solidFill>
            <a:schemeClr val="tx1"/>
          </a:solidFill>
          <a:latin typeface="Helvetica" pitchFamily="34" charset="0"/>
          <a:ea typeface="+mn-ea"/>
          <a:cs typeface="Helvetica" pitchFamily="34" charset="0"/>
        </a:defRPr>
      </a:lvl2pPr>
      <a:lvl3pPr marL="1143000" indent="-228600" algn="l" defTabSz="914400" rtl="0" eaLnBrk="1" latinLnBrk="0" hangingPunct="1">
        <a:spcBef>
          <a:spcPts val="0"/>
        </a:spcBef>
        <a:buFont typeface="Arial" pitchFamily="34" charset="0"/>
        <a:buChar char="•"/>
        <a:defRPr sz="2400" kern="1200">
          <a:solidFill>
            <a:schemeClr val="tx1"/>
          </a:solidFill>
          <a:latin typeface="Helvetica" pitchFamily="34" charset="0"/>
          <a:ea typeface="+mn-ea"/>
          <a:cs typeface="Helvetica" pitchFamily="34" charset="0"/>
        </a:defRPr>
      </a:lvl3pPr>
      <a:lvl4pPr marL="1600200" indent="-228600" algn="l" defTabSz="914400" rtl="0" eaLnBrk="1" latinLnBrk="0" hangingPunct="1">
        <a:spcBef>
          <a:spcPts val="0"/>
        </a:spcBef>
        <a:buFont typeface="Arial" pitchFamily="34" charset="0"/>
        <a:buChar char="–"/>
        <a:defRPr sz="2000" kern="1200">
          <a:solidFill>
            <a:schemeClr val="tx1"/>
          </a:solidFill>
          <a:latin typeface="Helvetica" pitchFamily="34" charset="0"/>
          <a:ea typeface="+mn-ea"/>
          <a:cs typeface="Helvetica" pitchFamily="34" charset="0"/>
        </a:defRPr>
      </a:lvl4pPr>
      <a:lvl5pPr marL="2057400" indent="-228600" algn="l" defTabSz="914400" rtl="0" eaLnBrk="1" latinLnBrk="0" hangingPunct="1">
        <a:spcBef>
          <a:spcPts val="0"/>
        </a:spcBef>
        <a:buFont typeface="Arial" pitchFamily="34" charset="0"/>
        <a:buChar char="»"/>
        <a:defRPr sz="2000" kern="1200">
          <a:solidFill>
            <a:schemeClr val="tx1"/>
          </a:solidFill>
          <a:latin typeface="Helvetica" pitchFamily="34" charset="0"/>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4800599"/>
          </a:xfrm>
        </p:spPr>
        <p:txBody>
          <a:bodyPr>
            <a:noAutofit/>
          </a:bodyPr>
          <a:lstStyle/>
          <a:p>
            <a:r>
              <a:rPr lang="en-US" b="1" dirty="0">
                <a:solidFill>
                  <a:schemeClr val="tx2"/>
                </a:solidFill>
                <a:latin typeface="Helvetica LT Std" pitchFamily="34" charset="0"/>
              </a:rPr>
              <a:t>The California Consumer Privacy Act: Employee and Business to Business Exemptions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6DECD-2DD4-4A5F-818D-7193D84C2EAF}"/>
              </a:ext>
            </a:extLst>
          </p:cNvPr>
          <p:cNvSpPr>
            <a:spLocks noGrp="1"/>
          </p:cNvSpPr>
          <p:nvPr>
            <p:ph type="title"/>
          </p:nvPr>
        </p:nvSpPr>
        <p:spPr/>
        <p:txBody>
          <a:bodyPr>
            <a:normAutofit fontScale="90000"/>
          </a:bodyPr>
          <a:lstStyle/>
          <a:p>
            <a:r>
              <a:rPr lang="en-US" dirty="0">
                <a:solidFill>
                  <a:schemeClr val="tx2">
                    <a:lumMod val="75000"/>
                  </a:schemeClr>
                </a:solidFill>
              </a:rPr>
              <a:t>Employee and Business to Business Exemptions</a:t>
            </a:r>
            <a:r>
              <a:rPr lang="en-US" dirty="0"/>
              <a:t>	</a:t>
            </a:r>
          </a:p>
        </p:txBody>
      </p:sp>
      <p:sp>
        <p:nvSpPr>
          <p:cNvPr id="3" name="Content Placeholder 2">
            <a:extLst>
              <a:ext uri="{FF2B5EF4-FFF2-40B4-BE49-F238E27FC236}">
                <a16:creationId xmlns:a16="http://schemas.microsoft.com/office/drawing/2014/main" id="{F72C5C65-46FE-4798-A590-9A36962844D2}"/>
              </a:ext>
            </a:extLst>
          </p:cNvPr>
          <p:cNvSpPr>
            <a:spLocks noGrp="1"/>
          </p:cNvSpPr>
          <p:nvPr>
            <p:ph idx="1"/>
          </p:nvPr>
        </p:nvSpPr>
        <p:spPr/>
        <p:txBody>
          <a:bodyPr/>
          <a:lstStyle/>
          <a:p>
            <a:r>
              <a:rPr lang="en-US" dirty="0">
                <a:solidFill>
                  <a:schemeClr val="tx2">
                    <a:lumMod val="75000"/>
                  </a:schemeClr>
                </a:solidFill>
              </a:rPr>
              <a:t>During negotiations of CCPA, questions were raised as to whether CCPA should apply to employee and job applicant data</a:t>
            </a:r>
          </a:p>
          <a:p>
            <a:r>
              <a:rPr lang="en-US" dirty="0">
                <a:solidFill>
                  <a:schemeClr val="tx2">
                    <a:lumMod val="75000"/>
                  </a:schemeClr>
                </a:solidFill>
              </a:rPr>
              <a:t>Amendments added in an exemption for employee data and data collected during business to business transactions</a:t>
            </a:r>
          </a:p>
          <a:p>
            <a:r>
              <a:rPr lang="en-US" dirty="0">
                <a:solidFill>
                  <a:schemeClr val="tx2">
                    <a:lumMod val="75000"/>
                  </a:schemeClr>
                </a:solidFill>
              </a:rPr>
              <a:t>Exemption sunset was originally January 1, 2022, changed to </a:t>
            </a:r>
            <a:r>
              <a:rPr lang="en-US" b="1" dirty="0">
                <a:solidFill>
                  <a:schemeClr val="tx2">
                    <a:lumMod val="75000"/>
                  </a:schemeClr>
                </a:solidFill>
              </a:rPr>
              <a:t>January 1, 2023 </a:t>
            </a:r>
            <a:r>
              <a:rPr lang="en-US" dirty="0">
                <a:solidFill>
                  <a:schemeClr val="tx2">
                    <a:lumMod val="75000"/>
                  </a:schemeClr>
                </a:solidFill>
              </a:rPr>
              <a:t>by CPRA</a:t>
            </a:r>
          </a:p>
        </p:txBody>
      </p:sp>
    </p:spTree>
    <p:extLst>
      <p:ext uri="{BB962C8B-B14F-4D97-AF65-F5344CB8AC3E}">
        <p14:creationId xmlns:p14="http://schemas.microsoft.com/office/powerpoint/2010/main" val="4144492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A840D-22A6-4732-A279-998455D3897F}"/>
              </a:ext>
            </a:extLst>
          </p:cNvPr>
          <p:cNvSpPr>
            <a:spLocks noGrp="1"/>
          </p:cNvSpPr>
          <p:nvPr>
            <p:ph type="title"/>
          </p:nvPr>
        </p:nvSpPr>
        <p:spPr/>
        <p:txBody>
          <a:bodyPr>
            <a:normAutofit fontScale="90000"/>
          </a:bodyPr>
          <a:lstStyle/>
          <a:p>
            <a:r>
              <a:rPr lang="en-US" dirty="0">
                <a:solidFill>
                  <a:schemeClr val="tx2">
                    <a:lumMod val="75000"/>
                  </a:schemeClr>
                </a:solidFill>
              </a:rPr>
              <a:t>How would CPRA apply to employees?</a:t>
            </a:r>
          </a:p>
        </p:txBody>
      </p:sp>
      <p:sp>
        <p:nvSpPr>
          <p:cNvPr id="3" name="Content Placeholder 2">
            <a:extLst>
              <a:ext uri="{FF2B5EF4-FFF2-40B4-BE49-F238E27FC236}">
                <a16:creationId xmlns:a16="http://schemas.microsoft.com/office/drawing/2014/main" id="{F2A14D15-00F6-41E8-8679-9ACC1A9D4317}"/>
              </a:ext>
            </a:extLst>
          </p:cNvPr>
          <p:cNvSpPr>
            <a:spLocks noGrp="1"/>
          </p:cNvSpPr>
          <p:nvPr>
            <p:ph idx="1"/>
          </p:nvPr>
        </p:nvSpPr>
        <p:spPr/>
        <p:txBody>
          <a:bodyPr>
            <a:normAutofit fontScale="92500" lnSpcReduction="20000"/>
          </a:bodyPr>
          <a:lstStyle/>
          <a:p>
            <a:r>
              <a:rPr lang="en-US" dirty="0">
                <a:solidFill>
                  <a:schemeClr val="tx2">
                    <a:lumMod val="75000"/>
                  </a:schemeClr>
                </a:solidFill>
              </a:rPr>
              <a:t>Due to the breadth of the “personal information” definition, the CPRA would apply to: employee emails, personal effects in an employee’s office, personal documents on work computer, work phone usage, work product, etc. </a:t>
            </a:r>
          </a:p>
          <a:p>
            <a:r>
              <a:rPr lang="en-US" dirty="0">
                <a:solidFill>
                  <a:schemeClr val="tx2">
                    <a:lumMod val="75000"/>
                  </a:schemeClr>
                </a:solidFill>
              </a:rPr>
              <a:t>Employees would have an unfettered right to delete documents, emails, or other files</a:t>
            </a:r>
          </a:p>
          <a:p>
            <a:r>
              <a:rPr lang="en-US" dirty="0">
                <a:solidFill>
                  <a:schemeClr val="tx2">
                    <a:lumMod val="75000"/>
                  </a:schemeClr>
                </a:solidFill>
              </a:rPr>
              <a:t>Employees would also have the right to change files under the “right to correct”</a:t>
            </a:r>
          </a:p>
          <a:p>
            <a:r>
              <a:rPr lang="en-US" dirty="0">
                <a:solidFill>
                  <a:schemeClr val="tx2">
                    <a:lumMod val="75000"/>
                  </a:schemeClr>
                </a:solidFill>
              </a:rPr>
              <a:t>Requests for personal information would result in thousands of records </a:t>
            </a:r>
          </a:p>
        </p:txBody>
      </p:sp>
    </p:spTree>
    <p:extLst>
      <p:ext uri="{BB962C8B-B14F-4D97-AF65-F5344CB8AC3E}">
        <p14:creationId xmlns:p14="http://schemas.microsoft.com/office/powerpoint/2010/main" val="3525920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E57E2-AC4B-4356-A1AC-9225C927F99D}"/>
              </a:ext>
            </a:extLst>
          </p:cNvPr>
          <p:cNvSpPr>
            <a:spLocks noGrp="1"/>
          </p:cNvSpPr>
          <p:nvPr>
            <p:ph type="title"/>
          </p:nvPr>
        </p:nvSpPr>
        <p:spPr/>
        <p:txBody>
          <a:bodyPr>
            <a:normAutofit fontScale="90000"/>
          </a:bodyPr>
          <a:lstStyle/>
          <a:p>
            <a:r>
              <a:rPr lang="en-US" dirty="0">
                <a:solidFill>
                  <a:schemeClr val="tx2">
                    <a:lumMod val="75000"/>
                  </a:schemeClr>
                </a:solidFill>
              </a:rPr>
              <a:t>Examples of Unintended Consequences</a:t>
            </a:r>
          </a:p>
        </p:txBody>
      </p:sp>
      <p:sp>
        <p:nvSpPr>
          <p:cNvPr id="3" name="Content Placeholder 2">
            <a:extLst>
              <a:ext uri="{FF2B5EF4-FFF2-40B4-BE49-F238E27FC236}">
                <a16:creationId xmlns:a16="http://schemas.microsoft.com/office/drawing/2014/main" id="{A1C7F6AA-AE41-40DF-9289-69214D1674A1}"/>
              </a:ext>
            </a:extLst>
          </p:cNvPr>
          <p:cNvSpPr>
            <a:spLocks noGrp="1"/>
          </p:cNvSpPr>
          <p:nvPr>
            <p:ph idx="1"/>
          </p:nvPr>
        </p:nvSpPr>
        <p:spPr/>
        <p:txBody>
          <a:bodyPr>
            <a:normAutofit fontScale="70000" lnSpcReduction="20000"/>
          </a:bodyPr>
          <a:lstStyle/>
          <a:p>
            <a:pPr marR="0" lvl="0" algn="l" defTabSz="9144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err="1">
                <a:ln>
                  <a:noFill/>
                </a:ln>
                <a:solidFill>
                  <a:schemeClr val="tx2">
                    <a:lumMod val="75000"/>
                  </a:schemeClr>
                </a:solidFill>
                <a:effectLst/>
                <a:uLnTx/>
                <a:uFillTx/>
                <a:latin typeface="Helvetica" pitchFamily="34" charset="0"/>
                <a:ea typeface="+mn-ea"/>
                <a:cs typeface="Helvetica" pitchFamily="34" charset="0"/>
              </a:rPr>
              <a:t>Righ</a:t>
            </a:r>
            <a:r>
              <a:rPr lang="en-US" dirty="0">
                <a:solidFill>
                  <a:schemeClr val="tx2">
                    <a:lumMod val="75000"/>
                  </a:schemeClr>
                </a:solidFill>
              </a:rPr>
              <a:t>t to delete:</a:t>
            </a:r>
          </a:p>
          <a:p>
            <a:pPr lvl="1">
              <a:defRPr/>
            </a:pPr>
            <a:r>
              <a:rPr kumimoji="0" lang="en-US" b="0" i="0" u="none" strike="noStrike" kern="1200" cap="none" spc="0" normalizeH="0" baseline="0" noProof="0" dirty="0">
                <a:ln>
                  <a:noFill/>
                </a:ln>
                <a:solidFill>
                  <a:schemeClr val="tx2">
                    <a:lumMod val="75000"/>
                  </a:schemeClr>
                </a:solidFill>
                <a:effectLst/>
                <a:uLnTx/>
                <a:uFillTx/>
                <a:latin typeface="Helvetica" pitchFamily="34" charset="0"/>
                <a:ea typeface="+mn-ea"/>
                <a:cs typeface="Helvetica" pitchFamily="34" charset="0"/>
              </a:rPr>
              <a:t>An employee engaging in inappropriate or illegal behavior would have the right to have all of that evidence deleted. </a:t>
            </a:r>
          </a:p>
          <a:p>
            <a:pPr marR="0" lvl="0" algn="l" defTabSz="914400" rtl="0" eaLnBrk="1" fontAlgn="auto" latinLnBrk="0" hangingPunct="1">
              <a:lnSpc>
                <a:spcPct val="100000"/>
              </a:lnSpc>
              <a:spcBef>
                <a:spcPts val="0"/>
              </a:spcBef>
              <a:spcAft>
                <a:spcPts val="0"/>
              </a:spcAft>
              <a:buClrTx/>
              <a:buSzTx/>
              <a:tabLst/>
              <a:defRPr/>
            </a:pPr>
            <a:r>
              <a:rPr lang="en-US" dirty="0">
                <a:solidFill>
                  <a:schemeClr val="tx2">
                    <a:lumMod val="75000"/>
                  </a:schemeClr>
                </a:solidFill>
              </a:rPr>
              <a:t>Right to </a:t>
            </a:r>
            <a:r>
              <a:rPr lang="en-US" dirty="0" err="1">
                <a:solidFill>
                  <a:schemeClr val="tx2">
                    <a:lumMod val="75000"/>
                  </a:schemeClr>
                </a:solidFill>
              </a:rPr>
              <a:t>Opt</a:t>
            </a:r>
            <a:r>
              <a:rPr lang="en-US" dirty="0">
                <a:solidFill>
                  <a:schemeClr val="tx2">
                    <a:lumMod val="75000"/>
                  </a:schemeClr>
                </a:solidFill>
              </a:rPr>
              <a:t> Out:</a:t>
            </a:r>
          </a:p>
          <a:p>
            <a:pPr lvl="1">
              <a:defRPr/>
            </a:pPr>
            <a:r>
              <a:rPr lang="en-US" dirty="0">
                <a:solidFill>
                  <a:schemeClr val="tx2">
                    <a:lumMod val="75000"/>
                  </a:schemeClr>
                </a:solidFill>
              </a:rPr>
              <a:t>An e</a:t>
            </a:r>
            <a:r>
              <a:rPr kumimoji="0" lang="en-US" b="0" i="0" u="none" strike="noStrike" kern="1200" cap="none" spc="0" normalizeH="0" baseline="0" noProof="0" dirty="0" err="1">
                <a:ln>
                  <a:noFill/>
                </a:ln>
                <a:solidFill>
                  <a:schemeClr val="tx2">
                    <a:lumMod val="75000"/>
                  </a:schemeClr>
                </a:solidFill>
                <a:effectLst/>
                <a:uLnTx/>
                <a:uFillTx/>
                <a:latin typeface="Helvetica" pitchFamily="34" charset="0"/>
                <a:ea typeface="+mn-ea"/>
                <a:cs typeface="Helvetica" pitchFamily="34" charset="0"/>
              </a:rPr>
              <a:t>mployee</a:t>
            </a:r>
            <a:r>
              <a:rPr kumimoji="0" lang="en-US" b="0" i="0" u="none" strike="noStrike" kern="1200" cap="none" spc="0" normalizeH="0" baseline="0" noProof="0" dirty="0">
                <a:ln>
                  <a:noFill/>
                </a:ln>
                <a:solidFill>
                  <a:schemeClr val="tx2">
                    <a:lumMod val="75000"/>
                  </a:schemeClr>
                </a:solidFill>
                <a:effectLst/>
                <a:uLnTx/>
                <a:uFillTx/>
                <a:latin typeface="Helvetica" pitchFamily="34" charset="0"/>
                <a:ea typeface="+mn-ea"/>
                <a:cs typeface="Helvetica" pitchFamily="34" charset="0"/>
              </a:rPr>
              <a:t> could limit sharing of their contact information with labor organizers </a:t>
            </a:r>
          </a:p>
          <a:p>
            <a:pPr marR="0" lvl="0" algn="l" defTabSz="914400" rtl="0" eaLnBrk="1" fontAlgn="auto" latinLnBrk="0" hangingPunct="1">
              <a:lnSpc>
                <a:spcPct val="100000"/>
              </a:lnSpc>
              <a:spcBef>
                <a:spcPts val="0"/>
              </a:spcBef>
              <a:spcAft>
                <a:spcPts val="0"/>
              </a:spcAft>
              <a:buClrTx/>
              <a:buSzTx/>
              <a:tabLst/>
              <a:defRPr/>
            </a:pPr>
            <a:r>
              <a:rPr lang="en-US" dirty="0">
                <a:solidFill>
                  <a:schemeClr val="tx2">
                    <a:lumMod val="75000"/>
                  </a:schemeClr>
                </a:solidFill>
              </a:rPr>
              <a:t>Right to Correct:</a:t>
            </a:r>
          </a:p>
          <a:p>
            <a:pPr lvl="1">
              <a:defRPr/>
            </a:pPr>
            <a:r>
              <a:rPr lang="en-US" dirty="0">
                <a:solidFill>
                  <a:schemeClr val="tx2">
                    <a:lumMod val="75000"/>
                  </a:schemeClr>
                </a:solidFill>
              </a:rPr>
              <a:t>An employee would have the right to “correct” HR investigations or disciplinary notices</a:t>
            </a:r>
          </a:p>
          <a:p>
            <a:pPr marR="0" lvl="0" algn="l" defTabSz="914400" rtl="0" eaLnBrk="1" fontAlgn="auto" latinLnBrk="0" hangingPunct="1">
              <a:lnSpc>
                <a:spcPct val="100000"/>
              </a:lnSpc>
              <a:spcBef>
                <a:spcPts val="0"/>
              </a:spcBef>
              <a:spcAft>
                <a:spcPts val="0"/>
              </a:spcAft>
              <a:buClrTx/>
              <a:buSzTx/>
              <a:tabLst/>
              <a:defRPr/>
            </a:pPr>
            <a:r>
              <a:rPr lang="en-US" dirty="0">
                <a:solidFill>
                  <a:schemeClr val="tx2">
                    <a:lumMod val="75000"/>
                  </a:schemeClr>
                </a:solidFill>
              </a:rPr>
              <a:t>Right to Access:</a:t>
            </a:r>
          </a:p>
          <a:p>
            <a:pPr lvl="1">
              <a:defRPr/>
            </a:pPr>
            <a:r>
              <a:rPr lang="en-US" dirty="0">
                <a:solidFill>
                  <a:schemeClr val="tx2">
                    <a:lumMod val="75000"/>
                  </a:schemeClr>
                </a:solidFill>
              </a:rPr>
              <a:t>A request to access records would generate thousands of documents, including obligating the employer to go into an employee’s physical office to collect files or access any personal information stored on the employee’s work computer </a:t>
            </a:r>
          </a:p>
          <a:p>
            <a:pPr lvl="1">
              <a:defRPr/>
            </a:pPr>
            <a:r>
              <a:rPr lang="en-US" dirty="0">
                <a:solidFill>
                  <a:schemeClr val="tx2">
                    <a:lumMod val="75000"/>
                  </a:schemeClr>
                </a:solidFill>
              </a:rPr>
              <a:t>Creates conflicts with existing laws, for example civil discovery rules </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dirty="0"/>
          </a:p>
        </p:txBody>
      </p:sp>
    </p:spTree>
    <p:extLst>
      <p:ext uri="{BB962C8B-B14F-4D97-AF65-F5344CB8AC3E}">
        <p14:creationId xmlns:p14="http://schemas.microsoft.com/office/powerpoint/2010/main" val="3403302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A2DA3-528A-4007-9B92-2033128AA4D3}"/>
              </a:ext>
            </a:extLst>
          </p:cNvPr>
          <p:cNvSpPr>
            <a:spLocks noGrp="1"/>
          </p:cNvSpPr>
          <p:nvPr>
            <p:ph type="title"/>
          </p:nvPr>
        </p:nvSpPr>
        <p:spPr/>
        <p:txBody>
          <a:bodyPr>
            <a:normAutofit fontScale="90000"/>
          </a:bodyPr>
          <a:lstStyle/>
          <a:p>
            <a:r>
              <a:rPr lang="en-US" dirty="0">
                <a:solidFill>
                  <a:schemeClr val="tx2">
                    <a:lumMod val="75000"/>
                  </a:schemeClr>
                </a:solidFill>
              </a:rPr>
              <a:t>Other States Exempt Employee Data</a:t>
            </a:r>
          </a:p>
        </p:txBody>
      </p:sp>
      <p:sp>
        <p:nvSpPr>
          <p:cNvPr id="3" name="Content Placeholder 2">
            <a:extLst>
              <a:ext uri="{FF2B5EF4-FFF2-40B4-BE49-F238E27FC236}">
                <a16:creationId xmlns:a16="http://schemas.microsoft.com/office/drawing/2014/main" id="{77E60AD0-2648-4F5E-A922-C6B880B6C0F6}"/>
              </a:ext>
            </a:extLst>
          </p:cNvPr>
          <p:cNvSpPr>
            <a:spLocks noGrp="1"/>
          </p:cNvSpPr>
          <p:nvPr>
            <p:ph idx="1"/>
          </p:nvPr>
        </p:nvSpPr>
        <p:spPr/>
        <p:txBody>
          <a:bodyPr>
            <a:normAutofit fontScale="55000" lnSpcReduction="20000"/>
          </a:bodyPr>
          <a:lstStyle/>
          <a:p>
            <a:r>
              <a:rPr lang="en-US" dirty="0">
                <a:solidFill>
                  <a:schemeClr val="tx2">
                    <a:lumMod val="75000"/>
                  </a:schemeClr>
                </a:solidFill>
              </a:rPr>
              <a:t>Colorado</a:t>
            </a:r>
          </a:p>
          <a:p>
            <a:pPr marL="740664" lvl="1"/>
            <a:r>
              <a:rPr lang="en-US" dirty="0">
                <a:solidFill>
                  <a:schemeClr val="tx2">
                    <a:lumMod val="75000"/>
                  </a:schemeClr>
                </a:solidFill>
              </a:rPr>
              <a:t>§ 6-1-1303(6) defines “consumer” as </a:t>
            </a:r>
            <a:r>
              <a:rPr lang="en-US" dirty="0">
                <a:solidFill>
                  <a:schemeClr val="tx2">
                    <a:lumMod val="75000"/>
                  </a:schemeClr>
                </a:solidFill>
                <a:latin typeface="Arial" panose="020B0604020202020204" pitchFamily="34" charset="0"/>
              </a:rPr>
              <a:t>“an individual who is a Colorado resident acting only in an individual or household context; and . . .  Does not include an individual acting in a commercial or employment context, as a job applicant, or as a beneficiary of someone acting in an employment context.”</a:t>
            </a:r>
            <a:r>
              <a:rPr lang="en-US" dirty="0">
                <a:solidFill>
                  <a:schemeClr val="tx2">
                    <a:lumMod val="75000"/>
                  </a:schemeClr>
                </a:solidFill>
                <a:effectLst/>
                <a:latin typeface="Arial" panose="020B0604020202020204" pitchFamily="34" charset="0"/>
                <a:ea typeface="Calibri" panose="020F0502020204030204" pitchFamily="34" charset="0"/>
              </a:rPr>
              <a:t> </a:t>
            </a:r>
          </a:p>
          <a:p>
            <a:pPr marL="740664" lvl="1"/>
            <a:r>
              <a:rPr lang="en-US" sz="2800" dirty="0">
                <a:solidFill>
                  <a:schemeClr val="tx2">
                    <a:lumMod val="75000"/>
                  </a:schemeClr>
                </a:solidFill>
              </a:rPr>
              <a:t>§ 6-1-1304(2) clarifies that the law does not apply to “data maintained for employment records purposes”</a:t>
            </a:r>
            <a:endParaRPr lang="en-US" sz="2400" dirty="0">
              <a:solidFill>
                <a:schemeClr val="tx2">
                  <a:lumMod val="75000"/>
                </a:schemeClr>
              </a:solidFill>
              <a:effectLst/>
              <a:latin typeface="Arial" panose="020B0604020202020204" pitchFamily="34" charset="0"/>
              <a:ea typeface="Calibri" panose="020F0502020204030204" pitchFamily="34" charset="0"/>
            </a:endParaRPr>
          </a:p>
          <a:p>
            <a:r>
              <a:rPr lang="en-US" dirty="0">
                <a:solidFill>
                  <a:schemeClr val="tx2">
                    <a:lumMod val="75000"/>
                  </a:schemeClr>
                </a:solidFill>
              </a:rPr>
              <a:t>Virginia</a:t>
            </a:r>
          </a:p>
          <a:p>
            <a:pPr lvl="1"/>
            <a:r>
              <a:rPr lang="en-US" dirty="0">
                <a:solidFill>
                  <a:schemeClr val="tx2">
                    <a:lumMod val="75000"/>
                  </a:schemeClr>
                </a:solidFill>
              </a:rPr>
              <a:t>§ 59.1-571 defines “consumer” as a “natural person who is a resident of the Commonwealth acting only in an individual or household context. [Consumer] does not include a natural person acting in a commercial or employment context.”</a:t>
            </a:r>
          </a:p>
          <a:p>
            <a:pPr lvl="1"/>
            <a:r>
              <a:rPr lang="en-US" dirty="0">
                <a:solidFill>
                  <a:schemeClr val="tx2">
                    <a:lumMod val="75000"/>
                  </a:schemeClr>
                </a:solidFill>
              </a:rPr>
              <a:t>§ 59.1-572(C) exempts “Data processed or maintained (i) in the course of an individual applying to, employed by, or acting as an agent or independent contractor of a controller, processor, or third party, to the extent that the data is collected and used within the context of that role; (ii) as the emergency contact information of an individual under this chapter used for emergency contact purposes; or (iii) that is necessary to retain to administer benefits for another individual relating to the individual under clause (i) and used for the purposes of administering those benefits.”</a:t>
            </a:r>
          </a:p>
          <a:p>
            <a:pPr lvl="1"/>
            <a:endParaRPr lang="en-US" dirty="0">
              <a:solidFill>
                <a:schemeClr val="tx2">
                  <a:lumMod val="75000"/>
                </a:schemeClr>
              </a:solidFill>
            </a:endParaRPr>
          </a:p>
          <a:p>
            <a:r>
              <a:rPr lang="en-US" dirty="0">
                <a:solidFill>
                  <a:schemeClr val="tx2">
                    <a:lumMod val="75000"/>
                  </a:schemeClr>
                </a:solidFill>
              </a:rPr>
              <a:t>Other states also include: New York, North Carolina</a:t>
            </a:r>
          </a:p>
        </p:txBody>
      </p:sp>
    </p:spTree>
    <p:extLst>
      <p:ext uri="{BB962C8B-B14F-4D97-AF65-F5344CB8AC3E}">
        <p14:creationId xmlns:p14="http://schemas.microsoft.com/office/powerpoint/2010/main" val="2512604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a:solidFill>
                  <a:schemeClr val="tx2"/>
                </a:solidFill>
                <a:latin typeface="Helvetica LT Std" pitchFamily="34" charset="0"/>
              </a:rPr>
              <a:t>Questions?</a:t>
            </a:r>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168718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pPr algn="ctr"/>
            <a:r>
              <a:rPr lang="en-US" b="1" dirty="0">
                <a:solidFill>
                  <a:schemeClr val="tx2"/>
                </a:solidFill>
                <a:latin typeface="Helvetica LT Std" pitchFamily="34" charset="0"/>
              </a:rPr>
              <a:t>Thank You!</a:t>
            </a:r>
          </a:p>
        </p:txBody>
      </p:sp>
      <p:pic>
        <p:nvPicPr>
          <p:cNvPr id="3" name="Picture 2" descr="117.jpg"/>
          <p:cNvPicPr>
            <a:picLocks noChangeAspect="1"/>
          </p:cNvPicPr>
          <p:nvPr/>
        </p:nvPicPr>
        <p:blipFill>
          <a:blip r:embed="rId2" cstate="print"/>
          <a:stretch>
            <a:fillRect/>
          </a:stretch>
        </p:blipFill>
        <p:spPr>
          <a:xfrm>
            <a:off x="3124200" y="2209800"/>
            <a:ext cx="3048000" cy="293827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6B6DC-41BB-422B-9BB7-A23B6964AF05}"/>
              </a:ext>
            </a:extLst>
          </p:cNvPr>
          <p:cNvSpPr>
            <a:spLocks noGrp="1"/>
          </p:cNvSpPr>
          <p:nvPr>
            <p:ph type="title"/>
          </p:nvPr>
        </p:nvSpPr>
        <p:spPr>
          <a:xfrm>
            <a:off x="457200" y="274638"/>
            <a:ext cx="8229600" cy="1143000"/>
          </a:xfrm>
        </p:spPr>
        <p:txBody>
          <a:bodyPr anchor="ctr">
            <a:normAutofit/>
          </a:bodyPr>
          <a:lstStyle/>
          <a:p>
            <a:r>
              <a:rPr lang="en-US" b="1" dirty="0">
                <a:solidFill>
                  <a:schemeClr val="tx2">
                    <a:lumMod val="75000"/>
                  </a:schemeClr>
                </a:solidFill>
              </a:rPr>
              <a:t>Presenter Contact Information</a:t>
            </a:r>
          </a:p>
        </p:txBody>
      </p:sp>
      <p:sp>
        <p:nvSpPr>
          <p:cNvPr id="12" name="Text Placeholder 2">
            <a:extLst>
              <a:ext uri="{FF2B5EF4-FFF2-40B4-BE49-F238E27FC236}">
                <a16:creationId xmlns:a16="http://schemas.microsoft.com/office/drawing/2014/main" id="{9AAFC3AA-AC8D-4925-9756-D31456CAA864}"/>
              </a:ext>
            </a:extLst>
          </p:cNvPr>
          <p:cNvSpPr>
            <a:spLocks noGrp="1"/>
          </p:cNvSpPr>
          <p:nvPr>
            <p:ph type="body" idx="1"/>
          </p:nvPr>
        </p:nvSpPr>
        <p:spPr>
          <a:xfrm>
            <a:off x="457200" y="1535112"/>
            <a:ext cx="4040188" cy="903287"/>
          </a:xfrm>
        </p:spPr>
        <p:txBody>
          <a:bodyPr>
            <a:normAutofit fontScale="55000" lnSpcReduction="20000"/>
          </a:bodyPr>
          <a:lstStyle/>
          <a:p>
            <a:r>
              <a:rPr lang="en-US" dirty="0">
                <a:solidFill>
                  <a:schemeClr val="tx2">
                    <a:lumMod val="75000"/>
                  </a:schemeClr>
                </a:solidFill>
              </a:rPr>
              <a:t>Ashley Hoffman</a:t>
            </a:r>
          </a:p>
          <a:p>
            <a:r>
              <a:rPr lang="en-US" dirty="0">
                <a:solidFill>
                  <a:schemeClr val="tx2">
                    <a:lumMod val="75000"/>
                  </a:schemeClr>
                </a:solidFill>
              </a:rPr>
              <a:t>Policy Advocate, CalChamber</a:t>
            </a:r>
          </a:p>
          <a:p>
            <a:r>
              <a:rPr lang="en-US" dirty="0">
                <a:solidFill>
                  <a:schemeClr val="tx2">
                    <a:lumMod val="75000"/>
                  </a:schemeClr>
                </a:solidFill>
              </a:rPr>
              <a:t>Ashley.Hoffman@calchamber.com</a:t>
            </a:r>
          </a:p>
        </p:txBody>
      </p:sp>
      <p:pic>
        <p:nvPicPr>
          <p:cNvPr id="7" name="Picture 6">
            <a:extLst>
              <a:ext uri="{FF2B5EF4-FFF2-40B4-BE49-F238E27FC236}">
                <a16:creationId xmlns:a16="http://schemas.microsoft.com/office/drawing/2014/main" id="{581ED039-1BF5-4DD0-978D-28CECADD5B91}"/>
              </a:ext>
            </a:extLst>
          </p:cNvPr>
          <p:cNvPicPr>
            <a:picLocks noChangeAspect="1"/>
          </p:cNvPicPr>
          <p:nvPr/>
        </p:nvPicPr>
        <p:blipFill rotWithShape="1">
          <a:blip r:embed="rId2"/>
          <a:srcRect r="2" b="2447"/>
          <a:stretch/>
        </p:blipFill>
        <p:spPr>
          <a:xfrm>
            <a:off x="838200" y="2590800"/>
            <a:ext cx="3048000" cy="3277349"/>
          </a:xfrm>
          <a:prstGeom prst="rect">
            <a:avLst/>
          </a:prstGeom>
          <a:noFill/>
        </p:spPr>
      </p:pic>
      <p:sp>
        <p:nvSpPr>
          <p:cNvPr id="14" name="Text Placeholder 4">
            <a:extLst>
              <a:ext uri="{FF2B5EF4-FFF2-40B4-BE49-F238E27FC236}">
                <a16:creationId xmlns:a16="http://schemas.microsoft.com/office/drawing/2014/main" id="{8D7E5BB5-9E5E-4E4B-B922-2BC7DD4A3868}"/>
              </a:ext>
            </a:extLst>
          </p:cNvPr>
          <p:cNvSpPr>
            <a:spLocks noGrp="1"/>
          </p:cNvSpPr>
          <p:nvPr>
            <p:ph type="body" sz="quarter" idx="3"/>
          </p:nvPr>
        </p:nvSpPr>
        <p:spPr>
          <a:xfrm>
            <a:off x="4968009" y="1798637"/>
            <a:ext cx="4041775" cy="639762"/>
          </a:xfrm>
        </p:spPr>
        <p:txBody>
          <a:bodyPr>
            <a:normAutofit fontScale="55000" lnSpcReduction="20000"/>
          </a:bodyPr>
          <a:lstStyle/>
          <a:p>
            <a:r>
              <a:rPr lang="en-US" dirty="0">
                <a:solidFill>
                  <a:schemeClr val="tx2">
                    <a:lumMod val="75000"/>
                  </a:schemeClr>
                </a:solidFill>
              </a:rPr>
              <a:t>Ronak Daylami</a:t>
            </a:r>
          </a:p>
          <a:p>
            <a:r>
              <a:rPr lang="en-US" dirty="0">
                <a:solidFill>
                  <a:schemeClr val="tx2">
                    <a:lumMod val="75000"/>
                  </a:schemeClr>
                </a:solidFill>
              </a:rPr>
              <a:t>Senior Counsel, Nielsen </a:t>
            </a:r>
            <a:r>
              <a:rPr lang="en-US" dirty="0" err="1">
                <a:solidFill>
                  <a:schemeClr val="tx2">
                    <a:lumMod val="75000"/>
                  </a:schemeClr>
                </a:solidFill>
              </a:rPr>
              <a:t>Merksamer</a:t>
            </a:r>
            <a:endParaRPr lang="en-US" dirty="0">
              <a:solidFill>
                <a:schemeClr val="tx2">
                  <a:lumMod val="75000"/>
                </a:schemeClr>
              </a:solidFill>
            </a:endParaRPr>
          </a:p>
          <a:p>
            <a:r>
              <a:rPr lang="en-US" dirty="0">
                <a:solidFill>
                  <a:schemeClr val="tx2">
                    <a:lumMod val="75000"/>
                  </a:schemeClr>
                </a:solidFill>
              </a:rPr>
              <a:t>rdaylami@nmgovlaw.com</a:t>
            </a:r>
          </a:p>
        </p:txBody>
      </p:sp>
      <p:pic>
        <p:nvPicPr>
          <p:cNvPr id="1026" name="id-9FA1D70A-73F7-41C7-9C76-EC0ECFC4B6D1" descr="Image.jpeg">
            <a:extLst>
              <a:ext uri="{FF2B5EF4-FFF2-40B4-BE49-F238E27FC236}">
                <a16:creationId xmlns:a16="http://schemas.microsoft.com/office/drawing/2014/main" id="{49141DA6-A37B-4895-8B8E-47D4A98EA11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2590800"/>
            <a:ext cx="3048000" cy="327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6556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686800" cy="1066800"/>
          </a:xfrm>
        </p:spPr>
        <p:txBody>
          <a:bodyPr>
            <a:normAutofit fontScale="90000"/>
          </a:bodyPr>
          <a:lstStyle/>
          <a:p>
            <a:r>
              <a:rPr lang="en-US" sz="3600" b="1" dirty="0">
                <a:solidFill>
                  <a:schemeClr val="tx2"/>
                </a:solidFill>
                <a:latin typeface="Helvetica LT Std" pitchFamily="34" charset="0"/>
              </a:rPr>
              <a:t>Before the CPRA…there was the CCPA	</a:t>
            </a:r>
          </a:p>
        </p:txBody>
      </p:sp>
      <p:sp>
        <p:nvSpPr>
          <p:cNvPr id="3" name="Content Placeholder 2"/>
          <p:cNvSpPr>
            <a:spLocks noGrp="1"/>
          </p:cNvSpPr>
          <p:nvPr>
            <p:ph idx="1"/>
          </p:nvPr>
        </p:nvSpPr>
        <p:spPr>
          <a:xfrm>
            <a:off x="685800" y="1524000"/>
            <a:ext cx="8077200" cy="3886200"/>
          </a:xfrm>
        </p:spPr>
        <p:txBody>
          <a:bodyPr>
            <a:noAutofit/>
          </a:bodyPr>
          <a:lstStyle/>
          <a:p>
            <a:r>
              <a:rPr lang="en-US" sz="2800" dirty="0">
                <a:solidFill>
                  <a:schemeClr val="tx2">
                    <a:lumMod val="75000"/>
                  </a:schemeClr>
                </a:solidFill>
                <a:latin typeface="Helvetica LT Std Light" pitchFamily="34" charset="0"/>
              </a:rPr>
              <a:t>2018: California enacts California Consumer Privacy Act (CCPA) (Chau, Hertzberg)</a:t>
            </a:r>
          </a:p>
          <a:p>
            <a:pPr lvl="1"/>
            <a:r>
              <a:rPr lang="en-US" sz="2400" dirty="0">
                <a:solidFill>
                  <a:schemeClr val="tx2">
                    <a:lumMod val="75000"/>
                  </a:schemeClr>
                </a:solidFill>
                <a:latin typeface="Helvetica LT Std Light" pitchFamily="34" charset="0"/>
              </a:rPr>
              <a:t> Stakeholders negotiated for privacy legislation that was contingent on the revocation of a then-pending ballot initiative sponsored by Californians for Consumer Privacy</a:t>
            </a:r>
          </a:p>
          <a:p>
            <a:pPr lvl="1"/>
            <a:r>
              <a:rPr lang="en-US" sz="2400" dirty="0">
                <a:solidFill>
                  <a:schemeClr val="tx2">
                    <a:lumMod val="75000"/>
                  </a:schemeClr>
                </a:solidFill>
                <a:latin typeface="Helvetica LT Std Light" pitchFamily="34" charset="0"/>
              </a:rPr>
              <a:t>The first comprehensive consumer privacy statute in the United States</a:t>
            </a:r>
          </a:p>
          <a:p>
            <a:pPr lvl="1"/>
            <a:r>
              <a:rPr lang="en-US" sz="2400" dirty="0">
                <a:solidFill>
                  <a:schemeClr val="tx2">
                    <a:lumMod val="75000"/>
                  </a:schemeClr>
                </a:solidFill>
                <a:latin typeface="Helvetica LT Std Light" pitchFamily="34" charset="0"/>
              </a:rPr>
              <a:t>Became effective on January 1, 2020</a:t>
            </a:r>
          </a:p>
          <a:p>
            <a:pPr lvl="1"/>
            <a:endParaRPr lang="en-US" sz="2400" dirty="0">
              <a:latin typeface="Helvetica LT Std Light"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42BF6-2D6F-4AB4-9393-FFF8F6622FD4}"/>
              </a:ext>
            </a:extLst>
          </p:cNvPr>
          <p:cNvSpPr>
            <a:spLocks noGrp="1"/>
          </p:cNvSpPr>
          <p:nvPr>
            <p:ph type="title"/>
          </p:nvPr>
        </p:nvSpPr>
        <p:spPr/>
        <p:txBody>
          <a:bodyPr/>
          <a:lstStyle/>
          <a:p>
            <a:r>
              <a:rPr lang="en-US" dirty="0">
                <a:solidFill>
                  <a:schemeClr val="tx2">
                    <a:lumMod val="75000"/>
                  </a:schemeClr>
                </a:solidFill>
              </a:rPr>
              <a:t>What does the CCPA do?</a:t>
            </a:r>
          </a:p>
        </p:txBody>
      </p:sp>
      <p:sp>
        <p:nvSpPr>
          <p:cNvPr id="3" name="Content Placeholder 2">
            <a:extLst>
              <a:ext uri="{FF2B5EF4-FFF2-40B4-BE49-F238E27FC236}">
                <a16:creationId xmlns:a16="http://schemas.microsoft.com/office/drawing/2014/main" id="{744FDBA8-9C3C-468F-975F-32271BB116A5}"/>
              </a:ext>
            </a:extLst>
          </p:cNvPr>
          <p:cNvSpPr>
            <a:spLocks noGrp="1"/>
          </p:cNvSpPr>
          <p:nvPr>
            <p:ph idx="1"/>
          </p:nvPr>
        </p:nvSpPr>
        <p:spPr>
          <a:xfrm>
            <a:off x="457200" y="1600199"/>
            <a:ext cx="8229600" cy="4571999"/>
          </a:xfrm>
        </p:spPr>
        <p:txBody>
          <a:bodyPr/>
          <a:lstStyle/>
          <a:p>
            <a:r>
              <a:rPr lang="en-US" sz="2400" dirty="0">
                <a:solidFill>
                  <a:schemeClr val="tx2">
                    <a:lumMod val="75000"/>
                  </a:schemeClr>
                </a:solidFill>
                <a:latin typeface="Helvetica LT Std Light" pitchFamily="34" charset="0"/>
              </a:rPr>
              <a:t>Applies to for-profit businesses that collects consumer data above certain thresholds</a:t>
            </a:r>
          </a:p>
          <a:p>
            <a:r>
              <a:rPr lang="en-US" sz="2400" dirty="0">
                <a:solidFill>
                  <a:schemeClr val="tx2">
                    <a:lumMod val="75000"/>
                  </a:schemeClr>
                </a:solidFill>
                <a:latin typeface="Helvetica LT Std Light" pitchFamily="34" charset="0"/>
              </a:rPr>
              <a:t>Creates six core privacy rights for consumers:</a:t>
            </a:r>
          </a:p>
          <a:p>
            <a:pPr marL="971550" lvl="1" indent="-514350">
              <a:buAutoNum type="arabicParenR"/>
            </a:pPr>
            <a:r>
              <a:rPr lang="en-US" sz="2400" dirty="0">
                <a:solidFill>
                  <a:schemeClr val="tx2">
                    <a:lumMod val="75000"/>
                  </a:schemeClr>
                </a:solidFill>
                <a:latin typeface="Helvetica LT Std Light" pitchFamily="34" charset="0"/>
              </a:rPr>
              <a:t>Right to Know</a:t>
            </a:r>
          </a:p>
          <a:p>
            <a:pPr marL="971550" lvl="1" indent="-514350">
              <a:buFont typeface="Arial" pitchFamily="34" charset="0"/>
              <a:buAutoNum type="arabicParenR"/>
            </a:pPr>
            <a:r>
              <a:rPr lang="en-US" sz="2400" dirty="0">
                <a:solidFill>
                  <a:schemeClr val="tx2">
                    <a:lumMod val="75000"/>
                  </a:schemeClr>
                </a:solidFill>
                <a:latin typeface="Helvetica LT Std Light" pitchFamily="34" charset="0"/>
              </a:rPr>
              <a:t>Right to Access</a:t>
            </a:r>
          </a:p>
          <a:p>
            <a:pPr marL="971550" lvl="1" indent="-514350">
              <a:buFont typeface="Arial" pitchFamily="34" charset="0"/>
              <a:buAutoNum type="arabicParenR"/>
            </a:pPr>
            <a:r>
              <a:rPr lang="en-US" sz="2400" dirty="0">
                <a:solidFill>
                  <a:schemeClr val="tx2">
                    <a:lumMod val="75000"/>
                  </a:schemeClr>
                </a:solidFill>
                <a:latin typeface="Helvetica LT Std Light" pitchFamily="34" charset="0"/>
              </a:rPr>
              <a:t>Right to Delete</a:t>
            </a:r>
          </a:p>
          <a:p>
            <a:pPr marL="971550" lvl="1" indent="-514350">
              <a:buAutoNum type="arabicParenR"/>
            </a:pPr>
            <a:r>
              <a:rPr lang="en-US" sz="2400" dirty="0">
                <a:solidFill>
                  <a:schemeClr val="tx2">
                    <a:lumMod val="75000"/>
                  </a:schemeClr>
                </a:solidFill>
                <a:latin typeface="Helvetica LT Std Light" pitchFamily="34" charset="0"/>
              </a:rPr>
              <a:t>Right to Opt-Out (or opt-in for minors under 16)</a:t>
            </a:r>
          </a:p>
          <a:p>
            <a:pPr marL="971550" lvl="1" indent="-514350">
              <a:buAutoNum type="arabicParenR"/>
            </a:pPr>
            <a:r>
              <a:rPr lang="en-US" sz="2400" dirty="0">
                <a:solidFill>
                  <a:schemeClr val="tx2">
                    <a:lumMod val="75000"/>
                  </a:schemeClr>
                </a:solidFill>
                <a:latin typeface="Helvetica LT Std Light" pitchFamily="34" charset="0"/>
              </a:rPr>
              <a:t>Right Against Discrimination/Retaliation</a:t>
            </a:r>
          </a:p>
          <a:p>
            <a:pPr marL="971550" lvl="1" indent="-514350">
              <a:buAutoNum type="arabicParenR"/>
            </a:pPr>
            <a:r>
              <a:rPr lang="en-US" sz="2400" dirty="0">
                <a:solidFill>
                  <a:schemeClr val="tx2">
                    <a:lumMod val="75000"/>
                  </a:schemeClr>
                </a:solidFill>
                <a:latin typeface="Helvetica LT Std Light" pitchFamily="34" charset="0"/>
              </a:rPr>
              <a:t>Right to Sue for Data Breach</a:t>
            </a:r>
          </a:p>
          <a:p>
            <a:endParaRPr lang="en-US" sz="3200" dirty="0">
              <a:solidFill>
                <a:schemeClr val="tx2">
                  <a:lumMod val="75000"/>
                </a:schemeClr>
              </a:solidFill>
              <a:latin typeface="Helvetica LT Std Light" pitchFamily="34" charset="0"/>
            </a:endParaRPr>
          </a:p>
          <a:p>
            <a:endParaRPr lang="en-US" dirty="0">
              <a:solidFill>
                <a:schemeClr val="tx2">
                  <a:lumMod val="75000"/>
                </a:schemeClr>
              </a:solidFill>
            </a:endParaRPr>
          </a:p>
        </p:txBody>
      </p:sp>
    </p:spTree>
    <p:extLst>
      <p:ext uri="{BB962C8B-B14F-4D97-AF65-F5344CB8AC3E}">
        <p14:creationId xmlns:p14="http://schemas.microsoft.com/office/powerpoint/2010/main" val="120813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DBF5C-566C-4807-A8D6-4B6859E9255B}"/>
              </a:ext>
            </a:extLst>
          </p:cNvPr>
          <p:cNvSpPr>
            <a:spLocks noGrp="1"/>
          </p:cNvSpPr>
          <p:nvPr>
            <p:ph type="title"/>
          </p:nvPr>
        </p:nvSpPr>
        <p:spPr>
          <a:xfrm>
            <a:off x="457200" y="274638"/>
            <a:ext cx="8229600" cy="1143000"/>
          </a:xfrm>
        </p:spPr>
        <p:txBody>
          <a:bodyPr anchor="ctr">
            <a:normAutofit/>
          </a:bodyPr>
          <a:lstStyle/>
          <a:p>
            <a:r>
              <a:rPr lang="en-US" sz="3700" dirty="0">
                <a:solidFill>
                  <a:schemeClr val="tx2">
                    <a:lumMod val="75000"/>
                  </a:schemeClr>
                </a:solidFill>
              </a:rPr>
              <a:t>Prop 24: Consumer Privacy Rights Act</a:t>
            </a:r>
          </a:p>
        </p:txBody>
      </p:sp>
      <p:sp>
        <p:nvSpPr>
          <p:cNvPr id="3" name="Content Placeholder 2">
            <a:extLst>
              <a:ext uri="{FF2B5EF4-FFF2-40B4-BE49-F238E27FC236}">
                <a16:creationId xmlns:a16="http://schemas.microsoft.com/office/drawing/2014/main" id="{2948C3AA-90D5-4E36-AC1A-ACC152CCE199}"/>
              </a:ext>
            </a:extLst>
          </p:cNvPr>
          <p:cNvSpPr>
            <a:spLocks noGrp="1"/>
          </p:cNvSpPr>
          <p:nvPr>
            <p:ph sz="half" idx="1"/>
          </p:nvPr>
        </p:nvSpPr>
        <p:spPr>
          <a:xfrm>
            <a:off x="457200" y="1600200"/>
            <a:ext cx="4038600" cy="4525963"/>
          </a:xfrm>
        </p:spPr>
        <p:txBody>
          <a:bodyPr>
            <a:normAutofit/>
          </a:bodyPr>
          <a:lstStyle/>
          <a:p>
            <a:pPr>
              <a:spcAft>
                <a:spcPts val="600"/>
              </a:spcAft>
            </a:pPr>
            <a:r>
              <a:rPr lang="en-US" dirty="0">
                <a:solidFill>
                  <a:schemeClr val="tx2">
                    <a:lumMod val="75000"/>
                  </a:schemeClr>
                </a:solidFill>
              </a:rPr>
              <a:t>Ballot measure on November 2020 ballot</a:t>
            </a:r>
          </a:p>
          <a:p>
            <a:pPr>
              <a:spcAft>
                <a:spcPts val="600"/>
              </a:spcAft>
            </a:pPr>
            <a:r>
              <a:rPr lang="en-US" dirty="0">
                <a:solidFill>
                  <a:schemeClr val="tx2">
                    <a:lumMod val="75000"/>
                  </a:schemeClr>
                </a:solidFill>
              </a:rPr>
              <a:t>Approved by 56% of the voters</a:t>
            </a:r>
          </a:p>
          <a:p>
            <a:pPr>
              <a:spcAft>
                <a:spcPts val="600"/>
              </a:spcAft>
            </a:pPr>
            <a:r>
              <a:rPr lang="en-US" dirty="0">
                <a:solidFill>
                  <a:schemeClr val="tx2">
                    <a:lumMod val="75000"/>
                  </a:schemeClr>
                </a:solidFill>
              </a:rPr>
              <a:t>Makes changes, clarifications to CCPA</a:t>
            </a:r>
          </a:p>
          <a:p>
            <a:pPr>
              <a:spcAft>
                <a:spcPts val="600"/>
              </a:spcAft>
            </a:pPr>
            <a:endParaRPr lang="en-US" dirty="0"/>
          </a:p>
          <a:p>
            <a:pPr>
              <a:spcAft>
                <a:spcPts val="600"/>
              </a:spcAft>
            </a:pPr>
            <a:endParaRPr lang="en-US" dirty="0"/>
          </a:p>
          <a:p>
            <a:pPr marL="0" indent="0">
              <a:spcAft>
                <a:spcPts val="600"/>
              </a:spcAft>
              <a:buNone/>
            </a:pPr>
            <a:endParaRPr lang="en-US" dirty="0"/>
          </a:p>
        </p:txBody>
      </p:sp>
      <p:pic>
        <p:nvPicPr>
          <p:cNvPr id="4" name="Picture 3">
            <a:extLst>
              <a:ext uri="{FF2B5EF4-FFF2-40B4-BE49-F238E27FC236}">
                <a16:creationId xmlns:a16="http://schemas.microsoft.com/office/drawing/2014/main" id="{73063398-84E2-4C96-ABC4-01242EDC8483}"/>
              </a:ext>
            </a:extLst>
          </p:cNvPr>
          <p:cNvPicPr>
            <a:picLocks noChangeAspect="1"/>
          </p:cNvPicPr>
          <p:nvPr/>
        </p:nvPicPr>
        <p:blipFill rotWithShape="1">
          <a:blip r:embed="rId3"/>
          <a:srcRect l="28511" r="11927" b="-1"/>
          <a:stretch/>
        </p:blipFill>
        <p:spPr>
          <a:xfrm>
            <a:off x="4648200" y="1600200"/>
            <a:ext cx="4038600" cy="4525963"/>
          </a:xfrm>
          <a:prstGeom prst="rect">
            <a:avLst/>
          </a:prstGeom>
          <a:noFill/>
        </p:spPr>
      </p:pic>
    </p:spTree>
    <p:extLst>
      <p:ext uri="{BB962C8B-B14F-4D97-AF65-F5344CB8AC3E}">
        <p14:creationId xmlns:p14="http://schemas.microsoft.com/office/powerpoint/2010/main" val="1608461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64D32-68DD-4FAF-B4F4-15777E2E9BD5}"/>
              </a:ext>
            </a:extLst>
          </p:cNvPr>
          <p:cNvSpPr>
            <a:spLocks noGrp="1"/>
          </p:cNvSpPr>
          <p:nvPr>
            <p:ph type="title"/>
          </p:nvPr>
        </p:nvSpPr>
        <p:spPr/>
        <p:txBody>
          <a:bodyPr/>
          <a:lstStyle/>
          <a:p>
            <a:r>
              <a:rPr lang="en-US" dirty="0">
                <a:solidFill>
                  <a:schemeClr val="tx2">
                    <a:lumMod val="75000"/>
                  </a:schemeClr>
                </a:solidFill>
              </a:rPr>
              <a:t>Key Changes from CCPA to CPRA</a:t>
            </a:r>
          </a:p>
        </p:txBody>
      </p:sp>
      <p:sp>
        <p:nvSpPr>
          <p:cNvPr id="3" name="Content Placeholder 2">
            <a:extLst>
              <a:ext uri="{FF2B5EF4-FFF2-40B4-BE49-F238E27FC236}">
                <a16:creationId xmlns:a16="http://schemas.microsoft.com/office/drawing/2014/main" id="{31282F13-13F3-4E94-8982-256590076BAB}"/>
              </a:ext>
            </a:extLst>
          </p:cNvPr>
          <p:cNvSpPr>
            <a:spLocks noGrp="1"/>
          </p:cNvSpPr>
          <p:nvPr>
            <p:ph idx="1"/>
          </p:nvPr>
        </p:nvSpPr>
        <p:spPr/>
        <p:txBody>
          <a:bodyPr>
            <a:normAutofit/>
          </a:bodyPr>
          <a:lstStyle/>
          <a:p>
            <a:pPr marL="514350" indent="-514350">
              <a:buAutoNum type="arabicParenR"/>
            </a:pPr>
            <a:r>
              <a:rPr lang="en-US" dirty="0">
                <a:solidFill>
                  <a:schemeClr val="tx2">
                    <a:lumMod val="75000"/>
                  </a:schemeClr>
                </a:solidFill>
              </a:rPr>
              <a:t>Adds Right to Correct</a:t>
            </a:r>
          </a:p>
          <a:p>
            <a:pPr marL="514350" indent="-514350">
              <a:buAutoNum type="arabicParenR"/>
            </a:pPr>
            <a:r>
              <a:rPr lang="en-US" dirty="0">
                <a:solidFill>
                  <a:schemeClr val="tx2">
                    <a:lumMod val="75000"/>
                  </a:schemeClr>
                </a:solidFill>
              </a:rPr>
              <a:t>Expands Right to Delete</a:t>
            </a:r>
          </a:p>
          <a:p>
            <a:pPr marL="514350" indent="-514350">
              <a:buAutoNum type="arabicParenR"/>
            </a:pPr>
            <a:r>
              <a:rPr lang="en-US" dirty="0">
                <a:solidFill>
                  <a:schemeClr val="tx2">
                    <a:lumMod val="75000"/>
                  </a:schemeClr>
                </a:solidFill>
              </a:rPr>
              <a:t>Expands Right to Know</a:t>
            </a:r>
          </a:p>
          <a:p>
            <a:pPr marL="514350" indent="-514350">
              <a:buAutoNum type="arabicParenR"/>
            </a:pPr>
            <a:r>
              <a:rPr lang="en-US" dirty="0">
                <a:solidFill>
                  <a:schemeClr val="tx2">
                    <a:lumMod val="75000"/>
                  </a:schemeClr>
                </a:solidFill>
              </a:rPr>
              <a:t>Expands Right to Opt-Out</a:t>
            </a:r>
          </a:p>
          <a:p>
            <a:pPr marL="514350" indent="-514350">
              <a:buAutoNum type="arabicParenR"/>
            </a:pPr>
            <a:r>
              <a:rPr lang="en-US" dirty="0">
                <a:solidFill>
                  <a:schemeClr val="tx2">
                    <a:lumMod val="75000"/>
                  </a:schemeClr>
                </a:solidFill>
              </a:rPr>
              <a:t>Creates California Privacy Protection Agency</a:t>
            </a:r>
          </a:p>
          <a:p>
            <a:pPr marL="514350" indent="-514350">
              <a:buAutoNum type="arabicParenR"/>
            </a:pPr>
            <a:r>
              <a:rPr lang="en-US" dirty="0">
                <a:solidFill>
                  <a:schemeClr val="tx2">
                    <a:lumMod val="75000"/>
                  </a:schemeClr>
                </a:solidFill>
              </a:rPr>
              <a:t>Removes Business’s Right to Cure</a:t>
            </a:r>
          </a:p>
          <a:p>
            <a:pPr marL="514350" indent="-514350">
              <a:buAutoNum type="arabicParenR"/>
            </a:pPr>
            <a:r>
              <a:rPr lang="en-US" dirty="0">
                <a:solidFill>
                  <a:schemeClr val="tx2">
                    <a:lumMod val="75000"/>
                  </a:schemeClr>
                </a:solidFill>
              </a:rPr>
              <a:t>Adds “data minimization” requirements </a:t>
            </a:r>
          </a:p>
          <a:p>
            <a:pPr marL="514350" indent="-514350">
              <a:buAutoNum type="arabicParenR"/>
            </a:pPr>
            <a:r>
              <a:rPr lang="en-US" dirty="0">
                <a:solidFill>
                  <a:schemeClr val="tx2">
                    <a:lumMod val="75000"/>
                  </a:schemeClr>
                </a:solidFill>
              </a:rPr>
              <a:t>Limits retention </a:t>
            </a:r>
          </a:p>
        </p:txBody>
      </p:sp>
    </p:spTree>
    <p:extLst>
      <p:ext uri="{BB962C8B-B14F-4D97-AF65-F5344CB8AC3E}">
        <p14:creationId xmlns:p14="http://schemas.microsoft.com/office/powerpoint/2010/main" val="2066037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B8679-257C-49C3-98CB-63D21A297C82}"/>
              </a:ext>
            </a:extLst>
          </p:cNvPr>
          <p:cNvSpPr>
            <a:spLocks noGrp="1"/>
          </p:cNvSpPr>
          <p:nvPr>
            <p:ph type="title"/>
          </p:nvPr>
        </p:nvSpPr>
        <p:spPr>
          <a:xfrm>
            <a:off x="457200" y="274638"/>
            <a:ext cx="8229600" cy="1554162"/>
          </a:xfrm>
        </p:spPr>
        <p:txBody>
          <a:bodyPr>
            <a:normAutofit/>
          </a:bodyPr>
          <a:lstStyle/>
          <a:p>
            <a:r>
              <a:rPr lang="en-US" dirty="0">
                <a:solidFill>
                  <a:schemeClr val="tx2">
                    <a:lumMod val="75000"/>
                  </a:schemeClr>
                </a:solidFill>
              </a:rPr>
              <a:t>Does the CCPA/CPRA Apply to Employee Data?</a:t>
            </a:r>
          </a:p>
        </p:txBody>
      </p:sp>
      <p:pic>
        <p:nvPicPr>
          <p:cNvPr id="5" name="Content Placeholder 4" descr="Businessman looking at char">
            <a:extLst>
              <a:ext uri="{FF2B5EF4-FFF2-40B4-BE49-F238E27FC236}">
                <a16:creationId xmlns:a16="http://schemas.microsoft.com/office/drawing/2014/main" id="{2A8494B2-705B-4AD4-8083-3F6A79D89CB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54277" y="2008352"/>
            <a:ext cx="6589524" cy="4163848"/>
          </a:xfrm>
        </p:spPr>
      </p:pic>
    </p:spTree>
    <p:extLst>
      <p:ext uri="{BB962C8B-B14F-4D97-AF65-F5344CB8AC3E}">
        <p14:creationId xmlns:p14="http://schemas.microsoft.com/office/powerpoint/2010/main" val="3427040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37D2B-EF73-468E-B79B-611A19B311FB}"/>
              </a:ext>
            </a:extLst>
          </p:cNvPr>
          <p:cNvSpPr>
            <a:spLocks noGrp="1"/>
          </p:cNvSpPr>
          <p:nvPr>
            <p:ph type="title"/>
          </p:nvPr>
        </p:nvSpPr>
        <p:spPr/>
        <p:txBody>
          <a:bodyPr/>
          <a:lstStyle/>
          <a:p>
            <a:r>
              <a:rPr lang="en-US" dirty="0">
                <a:solidFill>
                  <a:schemeClr val="tx2">
                    <a:lumMod val="75000"/>
                  </a:schemeClr>
                </a:solidFill>
              </a:rPr>
              <a:t>Existing Employee Rights</a:t>
            </a:r>
          </a:p>
        </p:txBody>
      </p:sp>
      <p:sp>
        <p:nvSpPr>
          <p:cNvPr id="3" name="Content Placeholder 2">
            <a:extLst>
              <a:ext uri="{FF2B5EF4-FFF2-40B4-BE49-F238E27FC236}">
                <a16:creationId xmlns:a16="http://schemas.microsoft.com/office/drawing/2014/main" id="{9E06ED25-E4BD-41B7-9CC5-22B74A0DA4A1}"/>
              </a:ext>
            </a:extLst>
          </p:cNvPr>
          <p:cNvSpPr>
            <a:spLocks noGrp="1"/>
          </p:cNvSpPr>
          <p:nvPr>
            <p:ph idx="1"/>
          </p:nvPr>
        </p:nvSpPr>
        <p:spPr/>
        <p:txBody>
          <a:bodyPr>
            <a:normAutofit lnSpcReduction="10000"/>
          </a:bodyPr>
          <a:lstStyle/>
          <a:p>
            <a:r>
              <a:rPr lang="en-US" dirty="0">
                <a:solidFill>
                  <a:schemeClr val="tx2">
                    <a:lumMod val="75000"/>
                  </a:schemeClr>
                </a:solidFill>
              </a:rPr>
              <a:t>Right to access:</a:t>
            </a:r>
          </a:p>
          <a:p>
            <a:pPr lvl="1"/>
            <a:r>
              <a:rPr lang="en-US" dirty="0">
                <a:solidFill>
                  <a:schemeClr val="tx2">
                    <a:lumMod val="75000"/>
                  </a:schemeClr>
                </a:solidFill>
              </a:rPr>
              <a:t>payroll records</a:t>
            </a:r>
          </a:p>
          <a:p>
            <a:pPr lvl="1"/>
            <a:r>
              <a:rPr lang="en-US" dirty="0">
                <a:solidFill>
                  <a:schemeClr val="tx2">
                    <a:lumMod val="75000"/>
                  </a:schemeClr>
                </a:solidFill>
              </a:rPr>
              <a:t>personnel records</a:t>
            </a:r>
          </a:p>
          <a:p>
            <a:pPr lvl="1"/>
            <a:r>
              <a:rPr lang="en-US" dirty="0">
                <a:solidFill>
                  <a:schemeClr val="tx2">
                    <a:lumMod val="75000"/>
                  </a:schemeClr>
                </a:solidFill>
              </a:rPr>
              <a:t>any document signed by employee</a:t>
            </a:r>
          </a:p>
          <a:p>
            <a:r>
              <a:rPr lang="en-US" dirty="0">
                <a:solidFill>
                  <a:schemeClr val="tx2">
                    <a:lumMod val="75000"/>
                  </a:schemeClr>
                </a:solidFill>
              </a:rPr>
              <a:t>Protection against retaliation:</a:t>
            </a:r>
          </a:p>
          <a:p>
            <a:pPr lvl="1"/>
            <a:r>
              <a:rPr lang="en-US" dirty="0">
                <a:solidFill>
                  <a:schemeClr val="tx2">
                    <a:lumMod val="75000"/>
                  </a:schemeClr>
                </a:solidFill>
              </a:rPr>
              <a:t>for correcting or changing name, SSN, federal employment documents</a:t>
            </a:r>
          </a:p>
          <a:p>
            <a:pPr lvl="1"/>
            <a:r>
              <a:rPr lang="en-US" dirty="0">
                <a:solidFill>
                  <a:schemeClr val="tx2">
                    <a:lumMod val="75000"/>
                  </a:schemeClr>
                </a:solidFill>
              </a:rPr>
              <a:t>for opposing unlawful practices</a:t>
            </a:r>
          </a:p>
          <a:p>
            <a:r>
              <a:rPr lang="en-US" dirty="0">
                <a:solidFill>
                  <a:schemeClr val="tx2">
                    <a:lumMod val="75000"/>
                  </a:schemeClr>
                </a:solidFill>
              </a:rPr>
              <a:t>Right against certain disclosure of conviction history, prior salary information</a:t>
            </a:r>
          </a:p>
          <a:p>
            <a:endParaRPr lang="en-US" dirty="0"/>
          </a:p>
        </p:txBody>
      </p:sp>
    </p:spTree>
    <p:extLst>
      <p:ext uri="{BB962C8B-B14F-4D97-AF65-F5344CB8AC3E}">
        <p14:creationId xmlns:p14="http://schemas.microsoft.com/office/powerpoint/2010/main" val="3670525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A14CA-CAAA-4631-A59B-005CBF2BCE0E}"/>
              </a:ext>
            </a:extLst>
          </p:cNvPr>
          <p:cNvSpPr>
            <a:spLocks noGrp="1"/>
          </p:cNvSpPr>
          <p:nvPr>
            <p:ph type="title"/>
          </p:nvPr>
        </p:nvSpPr>
        <p:spPr/>
        <p:txBody>
          <a:bodyPr>
            <a:normAutofit fontScale="90000"/>
          </a:bodyPr>
          <a:lstStyle/>
          <a:p>
            <a:r>
              <a:rPr lang="en-US" dirty="0">
                <a:solidFill>
                  <a:schemeClr val="tx2">
                    <a:lumMod val="75000"/>
                  </a:schemeClr>
                </a:solidFill>
              </a:rPr>
              <a:t>Broad Definition of Personal Information</a:t>
            </a:r>
          </a:p>
        </p:txBody>
      </p:sp>
      <p:sp>
        <p:nvSpPr>
          <p:cNvPr id="3" name="Content Placeholder 2">
            <a:extLst>
              <a:ext uri="{FF2B5EF4-FFF2-40B4-BE49-F238E27FC236}">
                <a16:creationId xmlns:a16="http://schemas.microsoft.com/office/drawing/2014/main" id="{6DEB0F38-31BC-41B4-83A8-57279535D106}"/>
              </a:ext>
            </a:extLst>
          </p:cNvPr>
          <p:cNvSpPr>
            <a:spLocks noGrp="1"/>
          </p:cNvSpPr>
          <p:nvPr>
            <p:ph idx="1"/>
          </p:nvPr>
        </p:nvSpPr>
        <p:spPr/>
        <p:txBody>
          <a:bodyPr/>
          <a:lstStyle/>
          <a:p>
            <a:pPr marL="0" indent="0">
              <a:buNone/>
            </a:pPr>
            <a:r>
              <a:rPr lang="en-US" dirty="0">
                <a:solidFill>
                  <a:schemeClr val="tx2">
                    <a:lumMod val="75000"/>
                  </a:schemeClr>
                </a:solidFill>
              </a:rPr>
              <a:t>“Personal information” means information that identifies, relates to, describes, is reasonably capable of being associated with, or could reasonably be linked, directly or indirectly, with a particular consumer or household . . . .</a:t>
            </a:r>
          </a:p>
        </p:txBody>
      </p:sp>
    </p:spTree>
    <p:extLst>
      <p:ext uri="{BB962C8B-B14F-4D97-AF65-F5344CB8AC3E}">
        <p14:creationId xmlns:p14="http://schemas.microsoft.com/office/powerpoint/2010/main" val="1211963341"/>
      </p:ext>
    </p:extLst>
  </p:cSld>
  <p:clrMapOvr>
    <a:masterClrMapping/>
  </p:clrMapOvr>
</p:sld>
</file>

<file path=ppt/theme/theme1.xml><?xml version="1.0" encoding="utf-8"?>
<a:theme xmlns:a="http://schemas.openxmlformats.org/drawingml/2006/main" name="DFEHSlidesdraft01 jj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016_master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1FE69E40203F34B9681D00FBC537DF7" ma:contentTypeVersion="12" ma:contentTypeDescription="Create a new document." ma:contentTypeScope="" ma:versionID="2d3325ad87fa490e2fd56b409ab3a7dd">
  <xsd:schema xmlns:xsd="http://www.w3.org/2001/XMLSchema" xmlns:xs="http://www.w3.org/2001/XMLSchema" xmlns:p="http://schemas.microsoft.com/office/2006/metadata/properties" xmlns:ns2="c890d0c9-0b70-4dc6-8c41-3af9c36c84e4" xmlns:ns3="bb4f4ba8-594d-4fba-aab9-24fbcba8a15d" targetNamespace="http://schemas.microsoft.com/office/2006/metadata/properties" ma:root="true" ma:fieldsID="a20ccd30161461bcef254599e40f7960" ns2:_="" ns3:_="">
    <xsd:import namespace="c890d0c9-0b70-4dc6-8c41-3af9c36c84e4"/>
    <xsd:import namespace="bb4f4ba8-594d-4fba-aab9-24fbcba8a15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90d0c9-0b70-4dc6-8c41-3af9c36c84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b4f4ba8-594d-4fba-aab9-24fbcba8a15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362A0FD-8EDC-4D4F-BD24-32DD5512AE0A}">
  <ds:schemaRefs>
    <ds:schemaRef ds:uri="http://schemas.microsoft.com/sharepoint/v3/contenttype/forms"/>
  </ds:schemaRefs>
</ds:datastoreItem>
</file>

<file path=customXml/itemProps2.xml><?xml version="1.0" encoding="utf-8"?>
<ds:datastoreItem xmlns:ds="http://schemas.openxmlformats.org/officeDocument/2006/customXml" ds:itemID="{AA61B03A-5D17-4BFA-9503-CD872F208F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90d0c9-0b70-4dc6-8c41-3af9c36c84e4"/>
    <ds:schemaRef ds:uri="bb4f4ba8-594d-4fba-aab9-24fbcba8a1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5542E8-B6DF-48BC-87C7-AF80B44A2A8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DFEHSlidesdraft01 jjh</Template>
  <TotalTime>4700</TotalTime>
  <Words>2507</Words>
  <Application>Microsoft Office PowerPoint</Application>
  <PresentationFormat>On-screen Show (4:3)</PresentationFormat>
  <Paragraphs>134</Paragraphs>
  <Slides>15</Slides>
  <Notes>7</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15</vt:i4>
      </vt:variant>
    </vt:vector>
  </HeadingPairs>
  <TitlesOfParts>
    <vt:vector size="24" baseType="lpstr">
      <vt:lpstr>Arial</vt:lpstr>
      <vt:lpstr>Calibri</vt:lpstr>
      <vt:lpstr>Helvetica</vt:lpstr>
      <vt:lpstr>Helvetica LT Std</vt:lpstr>
      <vt:lpstr>Helvetica LT Std Light</vt:lpstr>
      <vt:lpstr>DFEHSlidesdraft01 jjh</vt:lpstr>
      <vt:lpstr>Custom Design</vt:lpstr>
      <vt:lpstr>1_Custom Design</vt:lpstr>
      <vt:lpstr>2016_masterslides</vt:lpstr>
      <vt:lpstr>The California Consumer Privacy Act: Employee and Business to Business Exemptions</vt:lpstr>
      <vt:lpstr>Presenter Contact Information</vt:lpstr>
      <vt:lpstr>Before the CPRA…there was the CCPA </vt:lpstr>
      <vt:lpstr>What does the CCPA do?</vt:lpstr>
      <vt:lpstr>Prop 24: Consumer Privacy Rights Act</vt:lpstr>
      <vt:lpstr>Key Changes from CCPA to CPRA</vt:lpstr>
      <vt:lpstr>Does the CCPA/CPRA Apply to Employee Data?</vt:lpstr>
      <vt:lpstr>Existing Employee Rights</vt:lpstr>
      <vt:lpstr>Broad Definition of Personal Information</vt:lpstr>
      <vt:lpstr>Employee and Business to Business Exemptions </vt:lpstr>
      <vt:lpstr>How would CPRA apply to employees?</vt:lpstr>
      <vt:lpstr>Examples of Unintended Consequences</vt:lpstr>
      <vt:lpstr>Other States Exempt Employee Data</vt:lpstr>
      <vt:lpstr>Questions?</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Susan Beardsley</dc:creator>
  <cp:lastModifiedBy>Hoffman, Ashley</cp:lastModifiedBy>
  <cp:revision>607</cp:revision>
  <dcterms:created xsi:type="dcterms:W3CDTF">2011-05-19T23:30:09Z</dcterms:created>
  <dcterms:modified xsi:type="dcterms:W3CDTF">2022-02-10T06:12:50Z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0x010100E1FE69E40203F34B9681D00FBC537DF7</vt:lpwstr>
  </property>
</Properties>
</file>