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78" r:id="rId2"/>
  </p:sldMasterIdLst>
  <p:notesMasterIdLst>
    <p:notesMasterId r:id="rId28"/>
  </p:notesMasterIdLst>
  <p:handoutMasterIdLst>
    <p:handoutMasterId r:id="rId29"/>
  </p:handoutMasterIdLst>
  <p:sldIdLst>
    <p:sldId id="263" r:id="rId3"/>
    <p:sldId id="262" r:id="rId4"/>
    <p:sldId id="296" r:id="rId5"/>
    <p:sldId id="264" r:id="rId6"/>
    <p:sldId id="295" r:id="rId7"/>
    <p:sldId id="281" r:id="rId8"/>
    <p:sldId id="297" r:id="rId9"/>
    <p:sldId id="288" r:id="rId10"/>
    <p:sldId id="309" r:id="rId11"/>
    <p:sldId id="312" r:id="rId12"/>
    <p:sldId id="313" r:id="rId13"/>
    <p:sldId id="283" r:id="rId14"/>
    <p:sldId id="299" r:id="rId15"/>
    <p:sldId id="300" r:id="rId16"/>
    <p:sldId id="271" r:id="rId17"/>
    <p:sldId id="301" r:id="rId18"/>
    <p:sldId id="310" r:id="rId19"/>
    <p:sldId id="302" r:id="rId20"/>
    <p:sldId id="303" r:id="rId21"/>
    <p:sldId id="285" r:id="rId22"/>
    <p:sldId id="311" r:id="rId23"/>
    <p:sldId id="291" r:id="rId24"/>
    <p:sldId id="304" r:id="rId25"/>
    <p:sldId id="307" r:id="rId26"/>
    <p:sldId id="28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hony Szewczyk" initials="AS" lastIdx="3" clrIdx="0">
    <p:extLst>
      <p:ext uri="{19B8F6BF-5375-455C-9EA6-DF929625EA0E}">
        <p15:presenceInfo xmlns:p15="http://schemas.microsoft.com/office/powerpoint/2012/main" userId="S-1-5-21-3313317177-3222113718-2791923517-140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129"/>
    <a:srgbClr val="FF9999"/>
    <a:srgbClr val="FFD966"/>
    <a:srgbClr val="A5A5A5"/>
    <a:srgbClr val="002060"/>
    <a:srgbClr val="9F9F9F"/>
    <a:srgbClr val="9DC3E6"/>
    <a:srgbClr val="0070C0"/>
    <a:srgbClr val="D23E20"/>
    <a:srgbClr val="1278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203" autoAdjust="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100" d="100"/>
        <a:sy n="100" d="100"/>
      </p:scale>
      <p:origin x="0" y="-1694"/>
    </p:cViewPr>
  </p:sorterViewPr>
  <p:notesViewPr>
    <p:cSldViewPr>
      <p:cViewPr varScale="1">
        <p:scale>
          <a:sx n="88" d="100"/>
          <a:sy n="88" d="100"/>
        </p:scale>
        <p:origin x="296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Wrong Track</c:v>
                </c:pt>
              </c:strCache>
            </c:strRef>
          </c:tx>
          <c:spPr>
            <a:solidFill>
              <a:srgbClr val="C00000"/>
            </a:solidFill>
            <a:ln>
              <a:noFill/>
            </a:ln>
            <a:effectLst/>
          </c:spPr>
          <c:invertIfNegative val="0"/>
          <c:cat>
            <c:strRef>
              <c:f>Sheet1!$A$2:$A$3</c:f>
              <c:strCache>
                <c:ptCount val="2"/>
                <c:pt idx="0">
                  <c:v>United States</c:v>
                </c:pt>
                <c:pt idx="1">
                  <c:v>California</c:v>
                </c:pt>
              </c:strCache>
            </c:strRef>
          </c:cat>
          <c:val>
            <c:numRef>
              <c:f>Sheet1!$B$2:$B$3</c:f>
              <c:numCache>
                <c:formatCode>General</c:formatCode>
                <c:ptCount val="2"/>
                <c:pt idx="0">
                  <c:v>67</c:v>
                </c:pt>
                <c:pt idx="1">
                  <c:v>46</c:v>
                </c:pt>
              </c:numCache>
            </c:numRef>
          </c:val>
        </c:ser>
        <c:ser>
          <c:idx val="1"/>
          <c:order val="1"/>
          <c:tx>
            <c:strRef>
              <c:f>Sheet1!$C$1</c:f>
              <c:strCache>
                <c:ptCount val="1"/>
                <c:pt idx="0">
                  <c:v>Right Direction</c:v>
                </c:pt>
              </c:strCache>
            </c:strRef>
          </c:tx>
          <c:spPr>
            <a:solidFill>
              <a:schemeClr val="accent6"/>
            </a:solidFill>
            <a:ln>
              <a:noFill/>
            </a:ln>
            <a:effectLst/>
          </c:spPr>
          <c:invertIfNegative val="0"/>
          <c:cat>
            <c:strRef>
              <c:f>Sheet1!$A$2:$A$3</c:f>
              <c:strCache>
                <c:ptCount val="2"/>
                <c:pt idx="0">
                  <c:v>United States</c:v>
                </c:pt>
                <c:pt idx="1">
                  <c:v>California</c:v>
                </c:pt>
              </c:strCache>
            </c:strRef>
          </c:cat>
          <c:val>
            <c:numRef>
              <c:f>Sheet1!$C$2:$C$3</c:f>
              <c:numCache>
                <c:formatCode>General</c:formatCode>
                <c:ptCount val="2"/>
                <c:pt idx="0">
                  <c:v>33</c:v>
                </c:pt>
                <c:pt idx="1">
                  <c:v>54</c:v>
                </c:pt>
              </c:numCache>
            </c:numRef>
          </c:val>
        </c:ser>
        <c:dLbls>
          <c:showLegendKey val="0"/>
          <c:showVal val="0"/>
          <c:showCatName val="0"/>
          <c:showSerName val="0"/>
          <c:showPercent val="0"/>
          <c:showBubbleSize val="0"/>
        </c:dLbls>
        <c:gapWidth val="150"/>
        <c:overlap val="100"/>
        <c:axId val="168808208"/>
        <c:axId val="168809328"/>
      </c:barChart>
      <c:catAx>
        <c:axId val="168808208"/>
        <c:scaling>
          <c:orientation val="maxMin"/>
        </c:scaling>
        <c:delete val="1"/>
        <c:axPos val="l"/>
        <c:numFmt formatCode="General" sourceLinked="1"/>
        <c:majorTickMark val="none"/>
        <c:minorTickMark val="none"/>
        <c:tickLblPos val="nextTo"/>
        <c:crossAx val="168809328"/>
        <c:crosses val="autoZero"/>
        <c:auto val="1"/>
        <c:lblAlgn val="ctr"/>
        <c:lblOffset val="100"/>
        <c:noMultiLvlLbl val="0"/>
      </c:catAx>
      <c:valAx>
        <c:axId val="168809328"/>
        <c:scaling>
          <c:orientation val="minMax"/>
          <c:max val="100"/>
        </c:scaling>
        <c:delete val="1"/>
        <c:axPos val="t"/>
        <c:numFmt formatCode="General" sourceLinked="1"/>
        <c:majorTickMark val="none"/>
        <c:minorTickMark val="none"/>
        <c:tickLblPos val="nextTo"/>
        <c:crossAx val="168808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Somewhat favorable</c:v>
                </c:pt>
              </c:strCache>
            </c:strRef>
          </c:tx>
          <c:spPr>
            <a:solidFill>
              <a:schemeClr val="accent1"/>
            </a:solidFill>
            <a:ln>
              <a:noFill/>
            </a:ln>
            <a:effectLst/>
          </c:spPr>
          <c:invertIfNegative val="0"/>
          <c:cat>
            <c:strRef>
              <c:f>Sheet1!$A$2:$A$8</c:f>
              <c:strCache>
                <c:ptCount val="7"/>
                <c:pt idx="0">
                  <c:v>All</c:v>
                </c:pt>
                <c:pt idx="1">
                  <c:v>Under 35</c:v>
                </c:pt>
                <c:pt idx="2">
                  <c:v>35-49</c:v>
                </c:pt>
                <c:pt idx="3">
                  <c:v>50+</c:v>
                </c:pt>
                <c:pt idx="4">
                  <c:v>Dem</c:v>
                </c:pt>
                <c:pt idx="5">
                  <c:v>Rep</c:v>
                </c:pt>
                <c:pt idx="6">
                  <c:v>Ind</c:v>
                </c:pt>
              </c:strCache>
            </c:strRef>
          </c:cat>
          <c:val>
            <c:numRef>
              <c:f>Sheet1!$B$2:$B$8</c:f>
              <c:numCache>
                <c:formatCode>0%</c:formatCode>
                <c:ptCount val="7"/>
                <c:pt idx="0">
                  <c:v>0.39</c:v>
                </c:pt>
                <c:pt idx="1">
                  <c:v>0.54</c:v>
                </c:pt>
                <c:pt idx="2">
                  <c:v>0.53</c:v>
                </c:pt>
                <c:pt idx="3">
                  <c:v>0.31</c:v>
                </c:pt>
                <c:pt idx="4">
                  <c:v>0.41</c:v>
                </c:pt>
                <c:pt idx="5">
                  <c:v>0.32</c:v>
                </c:pt>
                <c:pt idx="6">
                  <c:v>0.43</c:v>
                </c:pt>
              </c:numCache>
            </c:numRef>
          </c:val>
        </c:ser>
        <c:ser>
          <c:idx val="1"/>
          <c:order val="1"/>
          <c:tx>
            <c:strRef>
              <c:f>Sheet1!$C$1</c:f>
              <c:strCache>
                <c:ptCount val="1"/>
                <c:pt idx="0">
                  <c:v>Very favorable</c:v>
                </c:pt>
              </c:strCache>
            </c:strRef>
          </c:tx>
          <c:spPr>
            <a:solidFill>
              <a:srgbClr val="002060"/>
            </a:solidFill>
            <a:ln>
              <a:noFill/>
            </a:ln>
            <a:effectLst/>
          </c:spPr>
          <c:invertIfNegative val="0"/>
          <c:cat>
            <c:strRef>
              <c:f>Sheet1!$A$2:$A$8</c:f>
              <c:strCache>
                <c:ptCount val="7"/>
                <c:pt idx="0">
                  <c:v>All</c:v>
                </c:pt>
                <c:pt idx="1">
                  <c:v>Under 35</c:v>
                </c:pt>
                <c:pt idx="2">
                  <c:v>35-49</c:v>
                </c:pt>
                <c:pt idx="3">
                  <c:v>50+</c:v>
                </c:pt>
                <c:pt idx="4">
                  <c:v>Dem</c:v>
                </c:pt>
                <c:pt idx="5">
                  <c:v>Rep</c:v>
                </c:pt>
                <c:pt idx="6">
                  <c:v>Ind</c:v>
                </c:pt>
              </c:strCache>
            </c:strRef>
          </c:cat>
          <c:val>
            <c:numRef>
              <c:f>Sheet1!$C$2:$C$8</c:f>
              <c:numCache>
                <c:formatCode>0%</c:formatCode>
                <c:ptCount val="7"/>
                <c:pt idx="0">
                  <c:v>0.44</c:v>
                </c:pt>
                <c:pt idx="1">
                  <c:v>0.3</c:v>
                </c:pt>
                <c:pt idx="2">
                  <c:v>0.28999999999999998</c:v>
                </c:pt>
                <c:pt idx="3">
                  <c:v>0.51</c:v>
                </c:pt>
                <c:pt idx="4">
                  <c:v>0.35</c:v>
                </c:pt>
                <c:pt idx="5">
                  <c:v>0.56999999999999995</c:v>
                </c:pt>
                <c:pt idx="6">
                  <c:v>0.42</c:v>
                </c:pt>
              </c:numCache>
            </c:numRef>
          </c:val>
        </c:ser>
        <c:ser>
          <c:idx val="2"/>
          <c:order val="2"/>
          <c:tx>
            <c:strRef>
              <c:f>Sheet1!$D$1</c:f>
              <c:strCache>
                <c:ptCount val="1"/>
                <c:pt idx="0">
                  <c:v>fav</c:v>
                </c:pt>
              </c:strCache>
            </c:strRef>
          </c:tx>
          <c:spPr>
            <a:no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All</c:v>
                </c:pt>
                <c:pt idx="1">
                  <c:v>Under 35</c:v>
                </c:pt>
                <c:pt idx="2">
                  <c:v>35-49</c:v>
                </c:pt>
                <c:pt idx="3">
                  <c:v>50+</c:v>
                </c:pt>
                <c:pt idx="4">
                  <c:v>Dem</c:v>
                </c:pt>
                <c:pt idx="5">
                  <c:v>Rep</c:v>
                </c:pt>
                <c:pt idx="6">
                  <c:v>Ind</c:v>
                </c:pt>
              </c:strCache>
            </c:strRef>
          </c:cat>
          <c:val>
            <c:numRef>
              <c:f>Sheet1!$D$2:$D$8</c:f>
              <c:numCache>
                <c:formatCode>0%</c:formatCode>
                <c:ptCount val="7"/>
                <c:pt idx="0">
                  <c:v>0.83</c:v>
                </c:pt>
                <c:pt idx="1">
                  <c:v>0.84</c:v>
                </c:pt>
                <c:pt idx="2">
                  <c:v>0.82</c:v>
                </c:pt>
                <c:pt idx="3">
                  <c:v>0.82</c:v>
                </c:pt>
                <c:pt idx="4">
                  <c:v>0.76</c:v>
                </c:pt>
                <c:pt idx="5">
                  <c:v>0.89</c:v>
                </c:pt>
                <c:pt idx="6">
                  <c:v>0.85</c:v>
                </c:pt>
              </c:numCache>
            </c:numRef>
          </c:val>
        </c:ser>
        <c:dLbls>
          <c:showLegendKey val="0"/>
          <c:showVal val="0"/>
          <c:showCatName val="0"/>
          <c:showSerName val="0"/>
          <c:showPercent val="0"/>
          <c:showBubbleSize val="0"/>
        </c:dLbls>
        <c:gapWidth val="150"/>
        <c:overlap val="100"/>
        <c:axId val="172866336"/>
        <c:axId val="172866896"/>
      </c:barChart>
      <c:catAx>
        <c:axId val="172866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2866896"/>
        <c:crosses val="autoZero"/>
        <c:auto val="1"/>
        <c:lblAlgn val="ctr"/>
        <c:lblOffset val="100"/>
        <c:noMultiLvlLbl val="0"/>
      </c:catAx>
      <c:valAx>
        <c:axId val="172866896"/>
        <c:scaling>
          <c:orientation val="minMax"/>
          <c:max val="1"/>
        </c:scaling>
        <c:delete val="1"/>
        <c:axPos val="l"/>
        <c:numFmt formatCode="0%" sourceLinked="1"/>
        <c:majorTickMark val="none"/>
        <c:minorTickMark val="none"/>
        <c:tickLblPos val="nextTo"/>
        <c:crossAx val="17286633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CA</c:v>
                </c:pt>
              </c:strCache>
            </c:strRef>
          </c:tx>
          <c:spPr>
            <a:solidFill>
              <a:schemeClr val="accent6"/>
            </a:solidFill>
            <a:ln w="38100">
              <a:solidFill>
                <a:schemeClr val="tx1"/>
              </a:solidFill>
            </a:ln>
            <a:effectLst/>
          </c:spPr>
          <c:invertIfNegative val="0"/>
          <c:dLbls>
            <c:spPr>
              <a:noFill/>
              <a:ln>
                <a:no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Drought relief and prevention </c:v>
                </c:pt>
                <c:pt idx="1">
                  <c:v>Ensuring safe drinking water</c:v>
                </c:pt>
                <c:pt idx="2">
                  <c:v>Encouraging the development of green energy sources</c:v>
                </c:pt>
                <c:pt idx="3">
                  <c:v>Improving air quality </c:v>
                </c:pt>
                <c:pt idx="4">
                  <c:v>Legislation to limit fracking </c:v>
                </c:pt>
                <c:pt idx="5">
                  <c:v>Protecting parks and wildlife </c:v>
                </c:pt>
                <c:pt idx="6">
                  <c:v>Reducing greenhouse gas emissions</c:v>
                </c:pt>
              </c:strCache>
            </c:strRef>
          </c:cat>
          <c:val>
            <c:numRef>
              <c:f>Sheet1!$B$2:$B$8</c:f>
              <c:numCache>
                <c:formatCode>0%</c:formatCode>
                <c:ptCount val="7"/>
                <c:pt idx="0">
                  <c:v>0.42</c:v>
                </c:pt>
                <c:pt idx="1">
                  <c:v>0.18</c:v>
                </c:pt>
                <c:pt idx="2">
                  <c:v>0.13</c:v>
                </c:pt>
                <c:pt idx="3">
                  <c:v>0.08</c:v>
                </c:pt>
                <c:pt idx="4">
                  <c:v>0.05</c:v>
                </c:pt>
                <c:pt idx="5">
                  <c:v>0.05</c:v>
                </c:pt>
                <c:pt idx="6">
                  <c:v>0.04</c:v>
                </c:pt>
              </c:numCache>
            </c:numRef>
          </c:val>
        </c:ser>
        <c:dLbls>
          <c:showLegendKey val="0"/>
          <c:showVal val="0"/>
          <c:showCatName val="0"/>
          <c:showSerName val="0"/>
          <c:showPercent val="0"/>
          <c:showBubbleSize val="0"/>
        </c:dLbls>
        <c:gapWidth val="115"/>
        <c:axId val="172869136"/>
        <c:axId val="172869696"/>
      </c:barChart>
      <c:catAx>
        <c:axId val="172869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2869696"/>
        <c:crosses val="autoZero"/>
        <c:auto val="1"/>
        <c:lblAlgn val="ctr"/>
        <c:lblOffset val="100"/>
        <c:noMultiLvlLbl val="0"/>
      </c:catAx>
      <c:valAx>
        <c:axId val="172869696"/>
        <c:scaling>
          <c:orientation val="minMax"/>
        </c:scaling>
        <c:delete val="1"/>
        <c:axPos val="l"/>
        <c:numFmt formatCode="0%" sourceLinked="1"/>
        <c:majorTickMark val="none"/>
        <c:minorTickMark val="none"/>
        <c:tickLblPos val="nextTo"/>
        <c:crossAx val="172869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Somewhat</c:v>
                </c:pt>
              </c:strCache>
            </c:strRef>
          </c:tx>
          <c:spPr>
            <a:solidFill>
              <a:schemeClr val="accent1"/>
            </a:solidFill>
            <a:ln>
              <a:noFill/>
            </a:ln>
            <a:effectLst/>
          </c:spPr>
          <c:invertIfNegative val="0"/>
          <c:dPt>
            <c:idx val="1"/>
            <c:invertIfNegative val="0"/>
            <c:bubble3D val="0"/>
            <c:spPr>
              <a:solidFill>
                <a:srgbClr val="FFCCCC"/>
              </a:solidFill>
              <a:ln>
                <a:noFill/>
              </a:ln>
              <a:effectLst/>
            </c:spPr>
          </c:dPt>
          <c:cat>
            <c:strRef>
              <c:f>Sheet1!$A$2:$A$3</c:f>
              <c:strCache>
                <c:ptCount val="2"/>
                <c:pt idx="0">
                  <c:v>Support</c:v>
                </c:pt>
                <c:pt idx="1">
                  <c:v>Oppose</c:v>
                </c:pt>
              </c:strCache>
            </c:strRef>
          </c:cat>
          <c:val>
            <c:numRef>
              <c:f>Sheet1!$B$2:$B$3</c:f>
              <c:numCache>
                <c:formatCode>0%</c:formatCode>
                <c:ptCount val="2"/>
                <c:pt idx="0">
                  <c:v>0.34</c:v>
                </c:pt>
                <c:pt idx="1">
                  <c:v>0.28000000000000003</c:v>
                </c:pt>
              </c:numCache>
            </c:numRef>
          </c:val>
        </c:ser>
        <c:ser>
          <c:idx val="1"/>
          <c:order val="1"/>
          <c:tx>
            <c:strRef>
              <c:f>Sheet1!$C$1</c:f>
              <c:strCache>
                <c:ptCount val="1"/>
                <c:pt idx="0">
                  <c:v>Strongly</c:v>
                </c:pt>
              </c:strCache>
            </c:strRef>
          </c:tx>
          <c:spPr>
            <a:solidFill>
              <a:srgbClr val="002060"/>
            </a:solidFill>
            <a:ln>
              <a:noFill/>
            </a:ln>
            <a:effectLst/>
          </c:spPr>
          <c:invertIfNegative val="0"/>
          <c:dPt>
            <c:idx val="1"/>
            <c:invertIfNegative val="0"/>
            <c:bubble3D val="0"/>
            <c:spPr>
              <a:solidFill>
                <a:srgbClr val="C00000"/>
              </a:solidFill>
              <a:ln>
                <a:noFill/>
              </a:ln>
              <a:effectLst/>
            </c:spPr>
          </c:dPt>
          <c:cat>
            <c:strRef>
              <c:f>Sheet1!$A$2:$A$3</c:f>
              <c:strCache>
                <c:ptCount val="2"/>
                <c:pt idx="0">
                  <c:v>Support</c:v>
                </c:pt>
                <c:pt idx="1">
                  <c:v>Oppose</c:v>
                </c:pt>
              </c:strCache>
            </c:strRef>
          </c:cat>
          <c:val>
            <c:numRef>
              <c:f>Sheet1!$C$2:$C$3</c:f>
              <c:numCache>
                <c:formatCode>0%</c:formatCode>
                <c:ptCount val="2"/>
                <c:pt idx="0">
                  <c:v>0.1</c:v>
                </c:pt>
                <c:pt idx="1">
                  <c:v>0.28000000000000003</c:v>
                </c:pt>
              </c:numCache>
            </c:numRef>
          </c:val>
        </c:ser>
        <c:dLbls>
          <c:showLegendKey val="0"/>
          <c:showVal val="0"/>
          <c:showCatName val="0"/>
          <c:showSerName val="0"/>
          <c:showPercent val="0"/>
          <c:showBubbleSize val="0"/>
        </c:dLbls>
        <c:gapWidth val="81"/>
        <c:overlap val="100"/>
        <c:axId val="173313792"/>
        <c:axId val="173314352"/>
      </c:barChart>
      <c:catAx>
        <c:axId val="173313792"/>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3314352"/>
        <c:crosses val="autoZero"/>
        <c:auto val="1"/>
        <c:lblAlgn val="ctr"/>
        <c:lblOffset val="100"/>
        <c:noMultiLvlLbl val="0"/>
      </c:catAx>
      <c:valAx>
        <c:axId val="173314352"/>
        <c:scaling>
          <c:orientation val="minMax"/>
        </c:scaling>
        <c:delete val="1"/>
        <c:axPos val="l"/>
        <c:numFmt formatCode="0%" sourceLinked="1"/>
        <c:majorTickMark val="none"/>
        <c:minorTickMark val="none"/>
        <c:tickLblPos val="nextTo"/>
        <c:crossAx val="173313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a:solidFill>
                <a:schemeClr val="tx1"/>
              </a:solidFill>
            </a:ln>
          </c:spPr>
          <c:dPt>
            <c:idx val="0"/>
            <c:bubble3D val="0"/>
            <c:spPr>
              <a:solidFill>
                <a:schemeClr val="accent4"/>
              </a:solidFill>
              <a:ln w="19050">
                <a:solidFill>
                  <a:schemeClr val="tx1"/>
                </a:solidFill>
              </a:ln>
              <a:effectLst/>
            </c:spPr>
          </c:dPt>
          <c:dPt>
            <c:idx val="1"/>
            <c:bubble3D val="0"/>
            <c:spPr>
              <a:solidFill>
                <a:schemeClr val="accent3">
                  <a:lumMod val="60000"/>
                  <a:lumOff val="40000"/>
                </a:schemeClr>
              </a:solidFill>
              <a:ln w="19050">
                <a:solidFill>
                  <a:schemeClr val="tx1"/>
                </a:solidFill>
              </a:ln>
              <a:effectLst/>
            </c:spPr>
          </c:dPt>
          <c:dLbls>
            <c:dLbl>
              <c:idx val="0"/>
              <c:layout>
                <c:manualLayout>
                  <c:x val="-0.21070070786606221"/>
                  <c:y val="-0.10793109542247094"/>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20357512129165672"/>
                  <c:y val="0.19033170054333218"/>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strengthens</c:v>
                </c:pt>
                <c:pt idx="1">
                  <c:v>threatens</c:v>
                </c:pt>
              </c:strCache>
            </c:strRef>
          </c:cat>
          <c:val>
            <c:numRef>
              <c:f>Sheet1!$B$2:$B$3</c:f>
              <c:numCache>
                <c:formatCode>0%</c:formatCode>
                <c:ptCount val="2"/>
                <c:pt idx="0">
                  <c:v>0.54</c:v>
                </c:pt>
                <c:pt idx="1">
                  <c:v>0.46</c:v>
                </c:pt>
              </c:numCache>
            </c:numRef>
          </c:val>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0070C0"/>
            </a:solidFill>
            <a:ln>
              <a:noFill/>
            </a:ln>
            <a:effectLst/>
          </c:spPr>
          <c:invertIfNegative val="0"/>
          <c:dPt>
            <c:idx val="0"/>
            <c:invertIfNegative val="0"/>
            <c:bubble3D val="0"/>
            <c:spPr>
              <a:solidFill>
                <a:schemeClr val="accent3"/>
              </a:solidFill>
              <a:ln>
                <a:noFill/>
              </a:ln>
              <a:effectLst/>
            </c:spPr>
          </c:dPt>
          <c:dPt>
            <c:idx val="1"/>
            <c:invertIfNegative val="0"/>
            <c:bubble3D val="0"/>
            <c:spPr>
              <a:solidFill>
                <a:srgbClr val="C00000"/>
              </a:solidFill>
              <a:ln>
                <a:noFill/>
              </a:ln>
              <a:effectLst/>
            </c:spPr>
          </c:dPt>
          <c:dLbls>
            <c:spPr>
              <a:solidFill>
                <a:schemeClr val="bg1"/>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Republican</c:v>
                </c:pt>
                <c:pt idx="2">
                  <c:v>Democrat</c:v>
                </c:pt>
              </c:strCache>
            </c:strRef>
          </c:cat>
          <c:val>
            <c:numRef>
              <c:f>Sheet1!$B$2:$B$4</c:f>
              <c:numCache>
                <c:formatCode>0%</c:formatCode>
                <c:ptCount val="3"/>
                <c:pt idx="0">
                  <c:v>0.28000000000000003</c:v>
                </c:pt>
                <c:pt idx="1">
                  <c:v>0.3</c:v>
                </c:pt>
                <c:pt idx="2">
                  <c:v>0.42</c:v>
                </c:pt>
              </c:numCache>
            </c:numRef>
          </c:val>
        </c:ser>
        <c:dLbls>
          <c:showLegendKey val="0"/>
          <c:showVal val="0"/>
          <c:showCatName val="0"/>
          <c:showSerName val="0"/>
          <c:showPercent val="0"/>
          <c:showBubbleSize val="0"/>
        </c:dLbls>
        <c:gapWidth val="182"/>
        <c:axId val="173318272"/>
        <c:axId val="173318832"/>
      </c:barChart>
      <c:catAx>
        <c:axId val="173318272"/>
        <c:scaling>
          <c:orientation val="minMax"/>
        </c:scaling>
        <c:delete val="0"/>
        <c:axPos val="l"/>
        <c:numFmt formatCode="General" sourceLinked="1"/>
        <c:majorTickMark val="none"/>
        <c:minorTickMark val="none"/>
        <c:tickLblPos val="none"/>
        <c:spPr>
          <a:noFill/>
          <a:ln w="381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3318832"/>
        <c:crosses val="autoZero"/>
        <c:auto val="1"/>
        <c:lblAlgn val="ctr"/>
        <c:lblOffset val="100"/>
        <c:noMultiLvlLbl val="0"/>
      </c:catAx>
      <c:valAx>
        <c:axId val="173318832"/>
        <c:scaling>
          <c:orientation val="minMax"/>
          <c:max val="0.5"/>
        </c:scaling>
        <c:delete val="0"/>
        <c:axPos val="b"/>
        <c:majorGridlines>
          <c:spPr>
            <a:ln w="19050" cap="flat" cmpd="sng" algn="ctr">
              <a:solidFill>
                <a:schemeClr val="tx1"/>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3318272"/>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691381204004522E-2"/>
          <c:y val="4.4979137383374099E-2"/>
          <c:w val="0.93738597423412673"/>
          <c:h val="0.88837647892156324"/>
        </c:manualLayout>
      </c:layout>
      <c:barChart>
        <c:barDir val="col"/>
        <c:grouping val="stacked"/>
        <c:varyColors val="0"/>
        <c:ser>
          <c:idx val="0"/>
          <c:order val="0"/>
          <c:tx>
            <c:strRef>
              <c:f>Sheet1!$B$1</c:f>
              <c:strCache>
                <c:ptCount val="1"/>
                <c:pt idx="0">
                  <c:v>Somehwat</c:v>
                </c:pt>
              </c:strCache>
            </c:strRef>
          </c:tx>
          <c:spPr>
            <a:solidFill>
              <a:srgbClr val="FF9999"/>
            </a:solidFill>
            <a:ln>
              <a:noFill/>
            </a:ln>
            <a:effectLst/>
          </c:spPr>
          <c:invertIfNegative val="0"/>
          <c:dPt>
            <c:idx val="0"/>
            <c:invertIfNegative val="0"/>
            <c:bubble3D val="0"/>
            <c:spPr>
              <a:solidFill>
                <a:schemeClr val="accent1"/>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Agree</c:v>
                </c:pt>
                <c:pt idx="1">
                  <c:v>Disagree</c:v>
                </c:pt>
              </c:strCache>
            </c:strRef>
          </c:cat>
          <c:val>
            <c:numRef>
              <c:f>Sheet1!$B$2:$B$3</c:f>
              <c:numCache>
                <c:formatCode>0%</c:formatCode>
                <c:ptCount val="2"/>
                <c:pt idx="0">
                  <c:v>0.13</c:v>
                </c:pt>
                <c:pt idx="1">
                  <c:v>0.16</c:v>
                </c:pt>
              </c:numCache>
            </c:numRef>
          </c:val>
        </c:ser>
        <c:ser>
          <c:idx val="1"/>
          <c:order val="1"/>
          <c:tx>
            <c:strRef>
              <c:f>Sheet1!$C$1</c:f>
              <c:strCache>
                <c:ptCount val="1"/>
                <c:pt idx="0">
                  <c:v>Strongly</c:v>
                </c:pt>
              </c:strCache>
            </c:strRef>
          </c:tx>
          <c:spPr>
            <a:solidFill>
              <a:schemeClr val="accent2"/>
            </a:solidFill>
            <a:ln>
              <a:noFill/>
            </a:ln>
            <a:effectLst/>
          </c:spPr>
          <c:invertIfNegative val="0"/>
          <c:dPt>
            <c:idx val="0"/>
            <c:invertIfNegative val="0"/>
            <c:bubble3D val="0"/>
            <c:spPr>
              <a:solidFill>
                <a:srgbClr val="002060"/>
              </a:solidFill>
              <a:ln>
                <a:noFill/>
              </a:ln>
              <a:effectLst/>
            </c:spPr>
          </c:dPt>
          <c:dPt>
            <c:idx val="1"/>
            <c:invertIfNegative val="0"/>
            <c:bubble3D val="0"/>
            <c:spPr>
              <a:solidFill>
                <a:srgbClr val="C0000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Agree</c:v>
                </c:pt>
                <c:pt idx="1">
                  <c:v>Disagree</c:v>
                </c:pt>
              </c:strCache>
            </c:strRef>
          </c:cat>
          <c:val>
            <c:numRef>
              <c:f>Sheet1!$C$2:$C$3</c:f>
              <c:numCache>
                <c:formatCode>0%</c:formatCode>
                <c:ptCount val="2"/>
                <c:pt idx="0">
                  <c:v>0.19</c:v>
                </c:pt>
                <c:pt idx="1">
                  <c:v>0.52</c:v>
                </c:pt>
              </c:numCache>
            </c:numRef>
          </c:val>
        </c:ser>
        <c:dLbls>
          <c:dLblPos val="ctr"/>
          <c:showLegendKey val="0"/>
          <c:showVal val="1"/>
          <c:showCatName val="0"/>
          <c:showSerName val="0"/>
          <c:showPercent val="0"/>
          <c:showBubbleSize val="0"/>
        </c:dLbls>
        <c:gapWidth val="150"/>
        <c:overlap val="100"/>
        <c:axId val="171574768"/>
        <c:axId val="171575328"/>
      </c:barChart>
      <c:catAx>
        <c:axId val="171574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1575328"/>
        <c:crosses val="autoZero"/>
        <c:auto val="1"/>
        <c:lblAlgn val="ctr"/>
        <c:lblOffset val="100"/>
        <c:noMultiLvlLbl val="0"/>
      </c:catAx>
      <c:valAx>
        <c:axId val="171575328"/>
        <c:scaling>
          <c:orientation val="minMax"/>
        </c:scaling>
        <c:delete val="1"/>
        <c:axPos val="l"/>
        <c:numFmt formatCode="0%" sourceLinked="1"/>
        <c:majorTickMark val="none"/>
        <c:minorTickMark val="none"/>
        <c:tickLblPos val="nextTo"/>
        <c:crossAx val="171574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Spending too much time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Completing high speed rail</c:v>
                </c:pt>
                <c:pt idx="1">
                  <c:v>Providing tax credits to purchase electric cars</c:v>
                </c:pt>
                <c:pt idx="2">
                  <c:v>The need for the state to fight global warming</c:v>
                </c:pt>
                <c:pt idx="3">
                  <c:v>Reforming government employee pensions</c:v>
                </c:pt>
                <c:pt idx="4">
                  <c:v>Dealing with the drought</c:v>
                </c:pt>
                <c:pt idx="5">
                  <c:v>Addressing high housing costs </c:v>
                </c:pt>
                <c:pt idx="6">
                  <c:v>Encouraging economic development to attract new businesses to California </c:v>
                </c:pt>
                <c:pt idx="7">
                  <c:v>Fixing roads, highways, and bridges in California</c:v>
                </c:pt>
              </c:strCache>
            </c:strRef>
          </c:cat>
          <c:val>
            <c:numRef>
              <c:f>Sheet1!$B$2:$B$9</c:f>
              <c:numCache>
                <c:formatCode>0%</c:formatCode>
                <c:ptCount val="8"/>
                <c:pt idx="0">
                  <c:v>0.64</c:v>
                </c:pt>
                <c:pt idx="1">
                  <c:v>0.53</c:v>
                </c:pt>
              </c:numCache>
            </c:numRef>
          </c:val>
        </c:ser>
        <c:ser>
          <c:idx val="1"/>
          <c:order val="1"/>
          <c:tx>
            <c:strRef>
              <c:f>Sheet1!$C$1</c:f>
              <c:strCache>
                <c:ptCount val="1"/>
                <c:pt idx="0">
                  <c:v>Spending not enough time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Completing high speed rail</c:v>
                </c:pt>
                <c:pt idx="1">
                  <c:v>Providing tax credits to purchase electric cars</c:v>
                </c:pt>
                <c:pt idx="2">
                  <c:v>The need for the state to fight global warming</c:v>
                </c:pt>
                <c:pt idx="3">
                  <c:v>Reforming government employee pensions</c:v>
                </c:pt>
                <c:pt idx="4">
                  <c:v>Dealing with the drought</c:v>
                </c:pt>
                <c:pt idx="5">
                  <c:v>Addressing high housing costs </c:v>
                </c:pt>
                <c:pt idx="6">
                  <c:v>Encouraging economic development to attract new businesses to California </c:v>
                </c:pt>
                <c:pt idx="7">
                  <c:v>Fixing roads, highways, and bridges in California</c:v>
                </c:pt>
              </c:strCache>
            </c:strRef>
          </c:cat>
          <c:val>
            <c:numRef>
              <c:f>Sheet1!$C$2:$C$9</c:f>
              <c:numCache>
                <c:formatCode>General</c:formatCode>
                <c:ptCount val="8"/>
                <c:pt idx="2" formatCode="0%">
                  <c:v>0.59</c:v>
                </c:pt>
                <c:pt idx="3" formatCode="0%">
                  <c:v>0.61</c:v>
                </c:pt>
                <c:pt idx="4" formatCode="0%">
                  <c:v>0.75</c:v>
                </c:pt>
                <c:pt idx="5" formatCode="0%">
                  <c:v>0.77</c:v>
                </c:pt>
                <c:pt idx="6" formatCode="0%">
                  <c:v>0.8</c:v>
                </c:pt>
                <c:pt idx="7" formatCode="0%">
                  <c:v>0.87</c:v>
                </c:pt>
              </c:numCache>
            </c:numRef>
          </c:val>
        </c:ser>
        <c:dLbls>
          <c:dLblPos val="outEnd"/>
          <c:showLegendKey val="0"/>
          <c:showVal val="1"/>
          <c:showCatName val="0"/>
          <c:showSerName val="0"/>
          <c:showPercent val="0"/>
          <c:showBubbleSize val="0"/>
        </c:dLbls>
        <c:gapWidth val="182"/>
        <c:overlap val="-25"/>
        <c:axId val="171232864"/>
        <c:axId val="171233424"/>
      </c:barChart>
      <c:catAx>
        <c:axId val="171232864"/>
        <c:scaling>
          <c:orientation val="minMax"/>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1233424"/>
        <c:crosses val="autoZero"/>
        <c:auto val="1"/>
        <c:lblAlgn val="ctr"/>
        <c:lblOffset val="100"/>
        <c:noMultiLvlLbl val="0"/>
      </c:catAx>
      <c:valAx>
        <c:axId val="171233424"/>
        <c:scaling>
          <c:orientation val="minMax"/>
          <c:max val="1"/>
          <c:min val="0"/>
        </c:scaling>
        <c:delete val="1"/>
        <c:axPos val="b"/>
        <c:numFmt formatCode="0%" sourceLinked="1"/>
        <c:majorTickMark val="out"/>
        <c:minorTickMark val="none"/>
        <c:tickLblPos val="nextTo"/>
        <c:crossAx val="1712328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2016</c:v>
                </c:pt>
              </c:strCache>
            </c:strRef>
          </c:tx>
          <c:spPr>
            <a:solidFill>
              <a:schemeClr val="accent1"/>
            </a:solidFill>
            <a:ln>
              <a:noFill/>
            </a:ln>
            <a:effectLst/>
          </c:spPr>
          <c:invertIfNegative val="0"/>
          <c:dPt>
            <c:idx val="0"/>
            <c:invertIfNegative val="0"/>
            <c:bubble3D val="0"/>
            <c:spPr>
              <a:solidFill>
                <a:srgbClr val="C00000"/>
              </a:solidFill>
              <a:ln>
                <a:noFill/>
              </a:ln>
              <a:effectLst/>
            </c:spPr>
          </c:dPt>
          <c:dPt>
            <c:idx val="1"/>
            <c:invertIfNegative val="0"/>
            <c:bubble3D val="0"/>
            <c:spPr>
              <a:solidFill>
                <a:schemeClr val="accent4"/>
              </a:solidFill>
              <a:ln>
                <a:noFill/>
              </a:ln>
              <a:effectLst/>
            </c:spPr>
          </c:dPt>
          <c:dPt>
            <c:idx val="2"/>
            <c:invertIfNegative val="0"/>
            <c:bubble3D val="0"/>
            <c:spPr>
              <a:solidFill>
                <a:schemeClr val="accent6">
                  <a:lumMod val="40000"/>
                  <a:lumOff val="60000"/>
                </a:schemeClr>
              </a:solidFill>
              <a:ln>
                <a:noFill/>
              </a:ln>
              <a:effectLst/>
            </c:spPr>
          </c:dPt>
          <c:dPt>
            <c:idx val="3"/>
            <c:invertIfNegative val="0"/>
            <c:bubble3D val="0"/>
            <c:spPr>
              <a:solidFill>
                <a:schemeClr val="accent6">
                  <a:lumMod val="75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Poor</c:v>
                </c:pt>
                <c:pt idx="1">
                  <c:v>Fair</c:v>
                </c:pt>
                <c:pt idx="2">
                  <c:v>Good</c:v>
                </c:pt>
                <c:pt idx="3">
                  <c:v>Excellent</c:v>
                </c:pt>
              </c:strCache>
            </c:strRef>
          </c:cat>
          <c:val>
            <c:numRef>
              <c:f>Sheet1!$B$2:$B$5</c:f>
              <c:numCache>
                <c:formatCode>0%</c:formatCode>
                <c:ptCount val="4"/>
                <c:pt idx="0">
                  <c:v>0.42</c:v>
                </c:pt>
                <c:pt idx="1">
                  <c:v>0.37</c:v>
                </c:pt>
                <c:pt idx="2">
                  <c:v>0.15</c:v>
                </c:pt>
                <c:pt idx="3">
                  <c:v>0.05</c:v>
                </c:pt>
              </c:numCache>
            </c:numRef>
          </c:val>
        </c:ser>
        <c:dLbls>
          <c:showLegendKey val="0"/>
          <c:showVal val="0"/>
          <c:showCatName val="0"/>
          <c:showSerName val="0"/>
          <c:showPercent val="0"/>
          <c:showBubbleSize val="0"/>
        </c:dLbls>
        <c:gapWidth val="76"/>
        <c:axId val="171236224"/>
        <c:axId val="171236784"/>
      </c:barChart>
      <c:catAx>
        <c:axId val="171236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171236784"/>
        <c:crosses val="autoZero"/>
        <c:auto val="1"/>
        <c:lblAlgn val="ctr"/>
        <c:lblOffset val="100"/>
        <c:noMultiLvlLbl val="0"/>
      </c:catAx>
      <c:valAx>
        <c:axId val="171236784"/>
        <c:scaling>
          <c:orientation val="minMax"/>
          <c:max val="0.5"/>
        </c:scaling>
        <c:delete val="1"/>
        <c:axPos val="b"/>
        <c:numFmt formatCode="0%" sourceLinked="1"/>
        <c:majorTickMark val="out"/>
        <c:minorTickMark val="none"/>
        <c:tickLblPos val="nextTo"/>
        <c:crossAx val="171236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750402576489533E-2"/>
          <c:y val="0.10272988505747127"/>
          <c:w val="0.89049919484702089"/>
          <c:h val="0.79454022988505746"/>
        </c:manualLayout>
      </c:layout>
      <c:doughnutChart>
        <c:varyColors val="1"/>
        <c:ser>
          <c:idx val="0"/>
          <c:order val="0"/>
          <c:tx>
            <c:strRef>
              <c:f>Sheet1!$B$1</c:f>
              <c:strCache>
                <c:ptCount val="1"/>
                <c:pt idx="0">
                  <c:v>Sales</c:v>
                </c:pt>
              </c:strCache>
            </c:strRef>
          </c:tx>
          <c:spPr>
            <a:solidFill>
              <a:schemeClr val="accent3"/>
            </a:solidFill>
          </c:spPr>
          <c:dPt>
            <c:idx val="0"/>
            <c:bubble3D val="0"/>
            <c:spPr>
              <a:solidFill>
                <a:srgbClr val="FF9999"/>
              </a:solidFill>
              <a:ln w="57150">
                <a:solidFill>
                  <a:schemeClr val="tx1"/>
                </a:solidFill>
              </a:ln>
              <a:effectLst/>
            </c:spPr>
          </c:dPt>
          <c:dPt>
            <c:idx val="1"/>
            <c:bubble3D val="0"/>
            <c:spPr>
              <a:solidFill>
                <a:schemeClr val="accent1">
                  <a:lumMod val="40000"/>
                  <a:lumOff val="60000"/>
                </a:schemeClr>
              </a:solidFill>
              <a:ln w="57150">
                <a:solidFill>
                  <a:schemeClr val="tx1"/>
                </a:solidFill>
              </a:ln>
              <a:effectLst/>
            </c:spPr>
          </c:dPt>
          <c:cat>
            <c:strRef>
              <c:f>Sheet1!$A$2:$A$3</c:f>
              <c:strCache>
                <c:ptCount val="2"/>
                <c:pt idx="0">
                  <c:v>1st Qtr</c:v>
                </c:pt>
                <c:pt idx="1">
                  <c:v>2nd Qtr</c:v>
                </c:pt>
              </c:strCache>
            </c:strRef>
          </c:cat>
          <c:val>
            <c:numRef>
              <c:f>Sheet1!$B$2:$B$3</c:f>
              <c:numCache>
                <c:formatCode>General</c:formatCode>
                <c:ptCount val="2"/>
                <c:pt idx="0">
                  <c:v>20</c:v>
                </c:pt>
                <c:pt idx="1">
                  <c:v>80</c:v>
                </c:pt>
              </c:numCache>
            </c:numRef>
          </c:val>
        </c:ser>
        <c:dLbls>
          <c:showLegendKey val="0"/>
          <c:showVal val="0"/>
          <c:showCatName val="0"/>
          <c:showSerName val="0"/>
          <c:showPercent val="0"/>
          <c:showBubbleSize val="0"/>
          <c:showLeaderLines val="1"/>
        </c:dLbls>
        <c:firstSliceAng val="6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5"/>
            </a:solidFill>
          </c:spPr>
          <c:dPt>
            <c:idx val="0"/>
            <c:bubble3D val="0"/>
            <c:spPr>
              <a:solidFill>
                <a:srgbClr val="0070C0"/>
              </a:solidFill>
              <a:ln w="19050">
                <a:solidFill>
                  <a:schemeClr val="lt1"/>
                </a:solidFill>
              </a:ln>
              <a:effectLst/>
            </c:spPr>
          </c:dPt>
          <c:dPt>
            <c:idx val="1"/>
            <c:bubble3D val="0"/>
            <c:spPr>
              <a:solidFill>
                <a:schemeClr val="accent1">
                  <a:lumMod val="60000"/>
                  <a:lumOff val="40000"/>
                </a:schemeClr>
              </a:solidFill>
              <a:ln w="19050">
                <a:solidFill>
                  <a:schemeClr val="lt1"/>
                </a:solidFill>
              </a:ln>
              <a:effectLst/>
            </c:spPr>
          </c:dPt>
          <c:dPt>
            <c:idx val="2"/>
            <c:bubble3D val="0"/>
            <c:spPr>
              <a:noFill/>
              <a:ln w="19050">
                <a:solidFill>
                  <a:schemeClr val="lt1"/>
                </a:solidFill>
              </a:ln>
              <a:effectLst/>
            </c:spPr>
          </c:dPt>
          <c:cat>
            <c:strRef>
              <c:f>Sheet1!$A$2:$A$4</c:f>
              <c:strCache>
                <c:ptCount val="3"/>
                <c:pt idx="0">
                  <c:v>1st Qtr</c:v>
                </c:pt>
                <c:pt idx="1">
                  <c:v>2nd Qtr</c:v>
                </c:pt>
                <c:pt idx="2">
                  <c:v>3rd Qtr</c:v>
                </c:pt>
              </c:strCache>
            </c:strRef>
          </c:cat>
          <c:val>
            <c:numRef>
              <c:f>Sheet1!$B$2:$B$4</c:f>
              <c:numCache>
                <c:formatCode>0%</c:formatCode>
                <c:ptCount val="3"/>
                <c:pt idx="0">
                  <c:v>0.27</c:v>
                </c:pt>
                <c:pt idx="1">
                  <c:v>0.32</c:v>
                </c:pt>
                <c:pt idx="2" formatCode="0.00%">
                  <c:v>0.40999999999999992</c:v>
                </c:pt>
              </c:numCache>
            </c:numRef>
          </c:val>
        </c:ser>
        <c:dLbls>
          <c:showLegendKey val="0"/>
          <c:showVal val="0"/>
          <c:showCatName val="0"/>
          <c:showSerName val="0"/>
          <c:showPercent val="0"/>
          <c:showBubbleSize val="0"/>
          <c:showLeaderLines val="1"/>
        </c:dLbls>
        <c:firstSliceAng val="0"/>
        <c:holeSize val="53"/>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w="38100">
              <a:solidFill>
                <a:schemeClr val="tx1"/>
              </a:solidFill>
            </a:ln>
            <a:effectLst/>
          </c:spPr>
          <c:invertIfNegative val="0"/>
          <c:dPt>
            <c:idx val="0"/>
            <c:invertIfNegative val="0"/>
            <c:bubble3D val="0"/>
            <c:spPr>
              <a:solidFill>
                <a:schemeClr val="tx2"/>
              </a:solidFill>
              <a:ln w="38100">
                <a:solidFill>
                  <a:schemeClr val="tx1"/>
                </a:solidFill>
              </a:ln>
              <a:effectLst/>
            </c:spPr>
          </c:dPt>
          <c:dPt>
            <c:idx val="3"/>
            <c:invertIfNegative val="0"/>
            <c:bubble3D val="0"/>
            <c:spPr>
              <a:solidFill>
                <a:srgbClr val="FFCCCC"/>
              </a:solidFill>
              <a:ln w="38100">
                <a:solidFill>
                  <a:schemeClr val="tx1"/>
                </a:solidFill>
              </a:ln>
              <a:effectLst/>
            </c:spPr>
          </c:dPt>
          <c:dPt>
            <c:idx val="4"/>
            <c:invertIfNegative val="0"/>
            <c:bubble3D val="0"/>
            <c:spPr>
              <a:solidFill>
                <a:srgbClr val="C00000"/>
              </a:solidFill>
              <a:ln w="38100">
                <a:solidFill>
                  <a:schemeClr val="tx1"/>
                </a:solidFill>
              </a:ln>
              <a:effectLst/>
            </c:spPr>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Much easier</c:v>
                </c:pt>
                <c:pt idx="1">
                  <c:v>Somewhat easier</c:v>
                </c:pt>
                <c:pt idx="3">
                  <c:v>Somewhat harder</c:v>
                </c:pt>
                <c:pt idx="4">
                  <c:v>Much harder</c:v>
                </c:pt>
              </c:strCache>
            </c:strRef>
          </c:cat>
          <c:val>
            <c:numRef>
              <c:f>Sheet1!$B$2:$B$6</c:f>
              <c:numCache>
                <c:formatCode>0%</c:formatCode>
                <c:ptCount val="5"/>
                <c:pt idx="0">
                  <c:v>0.13</c:v>
                </c:pt>
                <c:pt idx="1">
                  <c:v>0.2</c:v>
                </c:pt>
                <c:pt idx="3">
                  <c:v>0.28999999999999998</c:v>
                </c:pt>
                <c:pt idx="4">
                  <c:v>0.38</c:v>
                </c:pt>
              </c:numCache>
            </c:numRef>
          </c:val>
        </c:ser>
        <c:dLbls>
          <c:dLblPos val="outEnd"/>
          <c:showLegendKey val="0"/>
          <c:showVal val="1"/>
          <c:showCatName val="0"/>
          <c:showSerName val="0"/>
          <c:showPercent val="0"/>
          <c:showBubbleSize val="0"/>
        </c:dLbls>
        <c:gapWidth val="219"/>
        <c:overlap val="-27"/>
        <c:axId val="172367888"/>
        <c:axId val="172368448"/>
      </c:barChart>
      <c:catAx>
        <c:axId val="172367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72368448"/>
        <c:crosses val="autoZero"/>
        <c:auto val="1"/>
        <c:lblAlgn val="ctr"/>
        <c:lblOffset val="100"/>
        <c:noMultiLvlLbl val="0"/>
      </c:catAx>
      <c:valAx>
        <c:axId val="172368448"/>
        <c:scaling>
          <c:orientation val="minMax"/>
          <c:max val="0.5"/>
        </c:scaling>
        <c:delete val="1"/>
        <c:axPos val="l"/>
        <c:numFmt formatCode="0%" sourceLinked="1"/>
        <c:majorTickMark val="out"/>
        <c:minorTickMark val="none"/>
        <c:tickLblPos val="nextTo"/>
        <c:crossAx val="172367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Somewhat gree</c:v>
                </c:pt>
              </c:strCache>
            </c:strRef>
          </c:tx>
          <c:spPr>
            <a:solidFill>
              <a:schemeClr val="accent2">
                <a:lumMod val="60000"/>
                <a:lumOff val="40000"/>
              </a:schemeClr>
            </a:solidFill>
            <a:ln>
              <a:noFill/>
            </a:ln>
            <a:effectLst/>
          </c:spPr>
          <c:invertIfNegative val="0"/>
          <c:cat>
            <c:strRef>
              <c:f>Sheet1!$A$2:$A$7</c:f>
              <c:strCache>
                <c:ptCount val="6"/>
                <c:pt idx="0">
                  <c:v>All</c:v>
                </c:pt>
                <c:pt idx="1">
                  <c:v>San Fran</c:v>
                </c:pt>
                <c:pt idx="2">
                  <c:v>LA</c:v>
                </c:pt>
                <c:pt idx="3">
                  <c:v>OC/SD</c:v>
                </c:pt>
                <c:pt idx="4">
                  <c:v>CentrVal</c:v>
                </c:pt>
                <c:pt idx="5">
                  <c:v>Inland Emp</c:v>
                </c:pt>
              </c:strCache>
            </c:strRef>
          </c:cat>
          <c:val>
            <c:numRef>
              <c:f>Sheet1!$B$2:$B$7</c:f>
              <c:numCache>
                <c:formatCode>0%</c:formatCode>
                <c:ptCount val="6"/>
                <c:pt idx="0">
                  <c:v>0.4</c:v>
                </c:pt>
                <c:pt idx="1">
                  <c:v>0.4</c:v>
                </c:pt>
                <c:pt idx="2">
                  <c:v>0.45</c:v>
                </c:pt>
                <c:pt idx="3">
                  <c:v>0.39</c:v>
                </c:pt>
                <c:pt idx="4">
                  <c:v>0.38</c:v>
                </c:pt>
                <c:pt idx="5">
                  <c:v>0.36</c:v>
                </c:pt>
              </c:numCache>
            </c:numRef>
          </c:val>
        </c:ser>
        <c:ser>
          <c:idx val="1"/>
          <c:order val="1"/>
          <c:tx>
            <c:strRef>
              <c:f>Sheet1!$C$1</c:f>
              <c:strCache>
                <c:ptCount val="1"/>
                <c:pt idx="0">
                  <c:v>Strongly agree</c:v>
                </c:pt>
              </c:strCache>
            </c:strRef>
          </c:tx>
          <c:spPr>
            <a:solidFill>
              <a:schemeClr val="accent2"/>
            </a:solidFill>
            <a:ln>
              <a:noFill/>
            </a:ln>
            <a:effectLst/>
          </c:spPr>
          <c:invertIfNegative val="0"/>
          <c:cat>
            <c:strRef>
              <c:f>Sheet1!$A$2:$A$7</c:f>
              <c:strCache>
                <c:ptCount val="6"/>
                <c:pt idx="0">
                  <c:v>All</c:v>
                </c:pt>
                <c:pt idx="1">
                  <c:v>San Fran</c:v>
                </c:pt>
                <c:pt idx="2">
                  <c:v>LA</c:v>
                </c:pt>
                <c:pt idx="3">
                  <c:v>OC/SD</c:v>
                </c:pt>
                <c:pt idx="4">
                  <c:v>CentrVal</c:v>
                </c:pt>
                <c:pt idx="5">
                  <c:v>Inland Emp</c:v>
                </c:pt>
              </c:strCache>
            </c:strRef>
          </c:cat>
          <c:val>
            <c:numRef>
              <c:f>Sheet1!$C$2:$C$7</c:f>
              <c:numCache>
                <c:formatCode>0%</c:formatCode>
                <c:ptCount val="6"/>
                <c:pt idx="0">
                  <c:v>0.47</c:v>
                </c:pt>
                <c:pt idx="1">
                  <c:v>0.46</c:v>
                </c:pt>
                <c:pt idx="2">
                  <c:v>0.42</c:v>
                </c:pt>
                <c:pt idx="3">
                  <c:v>0.39</c:v>
                </c:pt>
                <c:pt idx="4">
                  <c:v>0.5</c:v>
                </c:pt>
                <c:pt idx="5">
                  <c:v>0.51</c:v>
                </c:pt>
              </c:numCache>
            </c:numRef>
          </c:val>
        </c:ser>
        <c:ser>
          <c:idx val="2"/>
          <c:order val="2"/>
          <c:tx>
            <c:strRef>
              <c:f>Sheet1!$D$1</c:f>
              <c:strCache>
                <c:ptCount val="1"/>
                <c:pt idx="0">
                  <c:v>AGREE</c:v>
                </c:pt>
              </c:strCache>
            </c:strRef>
          </c:tx>
          <c:spPr>
            <a:noFill/>
            <a:ln>
              <a:noFill/>
            </a:ln>
            <a:effectLst/>
          </c:spPr>
          <c:invertIfNegative val="0"/>
          <c:dLbls>
            <c:dLbl>
              <c:idx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All</c:v>
                </c:pt>
                <c:pt idx="1">
                  <c:v>San Fran</c:v>
                </c:pt>
                <c:pt idx="2">
                  <c:v>LA</c:v>
                </c:pt>
                <c:pt idx="3">
                  <c:v>OC/SD</c:v>
                </c:pt>
                <c:pt idx="4">
                  <c:v>CentrVal</c:v>
                </c:pt>
                <c:pt idx="5">
                  <c:v>Inland Emp</c:v>
                </c:pt>
              </c:strCache>
            </c:strRef>
          </c:cat>
          <c:val>
            <c:numRef>
              <c:f>Sheet1!$D$2:$D$7</c:f>
              <c:numCache>
                <c:formatCode>0%</c:formatCode>
                <c:ptCount val="6"/>
                <c:pt idx="0">
                  <c:v>0.87</c:v>
                </c:pt>
                <c:pt idx="1">
                  <c:v>0.86</c:v>
                </c:pt>
                <c:pt idx="2">
                  <c:v>0.87</c:v>
                </c:pt>
                <c:pt idx="3">
                  <c:v>0.78</c:v>
                </c:pt>
                <c:pt idx="4">
                  <c:v>0.88</c:v>
                </c:pt>
                <c:pt idx="5">
                  <c:v>0.87</c:v>
                </c:pt>
              </c:numCache>
            </c:numRef>
          </c:val>
        </c:ser>
        <c:dLbls>
          <c:showLegendKey val="0"/>
          <c:showVal val="0"/>
          <c:showCatName val="0"/>
          <c:showSerName val="0"/>
          <c:showPercent val="0"/>
          <c:showBubbleSize val="0"/>
        </c:dLbls>
        <c:gapWidth val="150"/>
        <c:overlap val="100"/>
        <c:axId val="172371808"/>
        <c:axId val="172620640"/>
      </c:barChart>
      <c:catAx>
        <c:axId val="172371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2620640"/>
        <c:crosses val="autoZero"/>
        <c:auto val="1"/>
        <c:lblAlgn val="ctr"/>
        <c:lblOffset val="100"/>
        <c:noMultiLvlLbl val="0"/>
      </c:catAx>
      <c:valAx>
        <c:axId val="172620640"/>
        <c:scaling>
          <c:orientation val="minMax"/>
          <c:max val="1"/>
        </c:scaling>
        <c:delete val="1"/>
        <c:axPos val="l"/>
        <c:numFmt formatCode="0%" sourceLinked="1"/>
        <c:majorTickMark val="out"/>
        <c:minorTickMark val="none"/>
        <c:tickLblPos val="nextTo"/>
        <c:crossAx val="17237180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n-lt"/>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Almost no new jobs</c:v>
                </c:pt>
              </c:strCache>
            </c:strRef>
          </c:tx>
          <c:spPr>
            <a:solidFill>
              <a:schemeClr val="accent3">
                <a:lumMod val="50000"/>
              </a:schemeClr>
            </a:solidFill>
            <a:ln>
              <a:noFill/>
            </a:ln>
            <a:effectLst/>
          </c:spPr>
          <c:invertIfNegative val="0"/>
          <c:cat>
            <c:strRef>
              <c:f>Sheet1!$A$2:$A$7</c:f>
              <c:strCache>
                <c:ptCount val="6"/>
                <c:pt idx="0">
                  <c:v>All</c:v>
                </c:pt>
                <c:pt idx="1">
                  <c:v>San Fran</c:v>
                </c:pt>
                <c:pt idx="2">
                  <c:v>LA</c:v>
                </c:pt>
                <c:pt idx="3">
                  <c:v>OC/SD</c:v>
                </c:pt>
                <c:pt idx="4">
                  <c:v>CentrVal</c:v>
                </c:pt>
                <c:pt idx="5">
                  <c:v>Inland Emp</c:v>
                </c:pt>
              </c:strCache>
            </c:strRef>
          </c:cat>
          <c:val>
            <c:numRef>
              <c:f>Sheet1!$B$2:$B$7</c:f>
              <c:numCache>
                <c:formatCode>0%</c:formatCode>
                <c:ptCount val="6"/>
                <c:pt idx="0">
                  <c:v>0.15</c:v>
                </c:pt>
                <c:pt idx="1">
                  <c:v>0.08</c:v>
                </c:pt>
                <c:pt idx="2">
                  <c:v>0.11</c:v>
                </c:pt>
                <c:pt idx="3">
                  <c:v>0.14000000000000001</c:v>
                </c:pt>
                <c:pt idx="4">
                  <c:v>0.23</c:v>
                </c:pt>
                <c:pt idx="5">
                  <c:v>0.11</c:v>
                </c:pt>
              </c:numCache>
            </c:numRef>
          </c:val>
        </c:ser>
        <c:ser>
          <c:idx val="1"/>
          <c:order val="1"/>
          <c:tx>
            <c:strRef>
              <c:f>Sheet1!$C$1</c:f>
              <c:strCache>
                <c:ptCount val="1"/>
                <c:pt idx="0">
                  <c:v>Not many new jobs</c:v>
                </c:pt>
              </c:strCache>
            </c:strRef>
          </c:tx>
          <c:spPr>
            <a:solidFill>
              <a:schemeClr val="accent3"/>
            </a:solidFill>
            <a:ln>
              <a:noFill/>
            </a:ln>
            <a:effectLst/>
          </c:spPr>
          <c:invertIfNegative val="0"/>
          <c:cat>
            <c:strRef>
              <c:f>Sheet1!$A$2:$A$7</c:f>
              <c:strCache>
                <c:ptCount val="6"/>
                <c:pt idx="0">
                  <c:v>All</c:v>
                </c:pt>
                <c:pt idx="1">
                  <c:v>San Fran</c:v>
                </c:pt>
                <c:pt idx="2">
                  <c:v>LA</c:v>
                </c:pt>
                <c:pt idx="3">
                  <c:v>OC/SD</c:v>
                </c:pt>
                <c:pt idx="4">
                  <c:v>CentrVal</c:v>
                </c:pt>
                <c:pt idx="5">
                  <c:v>Inland Emp</c:v>
                </c:pt>
              </c:strCache>
            </c:strRef>
          </c:cat>
          <c:val>
            <c:numRef>
              <c:f>Sheet1!$C$2:$C$7</c:f>
              <c:numCache>
                <c:formatCode>0%</c:formatCode>
                <c:ptCount val="6"/>
                <c:pt idx="0">
                  <c:v>0.39</c:v>
                </c:pt>
                <c:pt idx="1">
                  <c:v>0.27</c:v>
                </c:pt>
                <c:pt idx="2">
                  <c:v>0.35</c:v>
                </c:pt>
                <c:pt idx="3">
                  <c:v>0.44</c:v>
                </c:pt>
                <c:pt idx="4">
                  <c:v>0.45</c:v>
                </c:pt>
                <c:pt idx="5">
                  <c:v>0.52</c:v>
                </c:pt>
              </c:numCache>
            </c:numRef>
          </c:val>
        </c:ser>
        <c:ser>
          <c:idx val="2"/>
          <c:order val="2"/>
          <c:tx>
            <c:strRef>
              <c:f>Sheet1!$D$1</c:f>
              <c:strCache>
                <c:ptCount val="1"/>
                <c:pt idx="0">
                  <c:v>Some new jobs</c:v>
                </c:pt>
              </c:strCache>
            </c:strRef>
          </c:tx>
          <c:spPr>
            <a:solidFill>
              <a:schemeClr val="accent6">
                <a:lumMod val="40000"/>
                <a:lumOff val="60000"/>
              </a:schemeClr>
            </a:solidFill>
            <a:ln>
              <a:noFill/>
            </a:ln>
            <a:effectLst/>
          </c:spPr>
          <c:invertIfNegative val="0"/>
          <c:cat>
            <c:strRef>
              <c:f>Sheet1!$A$2:$A$7</c:f>
              <c:strCache>
                <c:ptCount val="6"/>
                <c:pt idx="0">
                  <c:v>All</c:v>
                </c:pt>
                <c:pt idx="1">
                  <c:v>San Fran</c:v>
                </c:pt>
                <c:pt idx="2">
                  <c:v>LA</c:v>
                </c:pt>
                <c:pt idx="3">
                  <c:v>OC/SD</c:v>
                </c:pt>
                <c:pt idx="4">
                  <c:v>CentrVal</c:v>
                </c:pt>
                <c:pt idx="5">
                  <c:v>Inland Emp</c:v>
                </c:pt>
              </c:strCache>
            </c:strRef>
          </c:cat>
          <c:val>
            <c:numRef>
              <c:f>Sheet1!$D$2:$D$7</c:f>
              <c:numCache>
                <c:formatCode>0%</c:formatCode>
                <c:ptCount val="6"/>
                <c:pt idx="0">
                  <c:v>0.39</c:v>
                </c:pt>
                <c:pt idx="1">
                  <c:v>0.49</c:v>
                </c:pt>
                <c:pt idx="2">
                  <c:v>0.45</c:v>
                </c:pt>
                <c:pt idx="3">
                  <c:v>0.39</c:v>
                </c:pt>
                <c:pt idx="4">
                  <c:v>0.31</c:v>
                </c:pt>
                <c:pt idx="5">
                  <c:v>0.32</c:v>
                </c:pt>
              </c:numCache>
            </c:numRef>
          </c:val>
        </c:ser>
        <c:ser>
          <c:idx val="3"/>
          <c:order val="3"/>
          <c:tx>
            <c:strRef>
              <c:f>Sheet1!$E$1</c:f>
              <c:strCache>
                <c:ptCount val="1"/>
                <c:pt idx="0">
                  <c:v>A lot of new jobs</c:v>
                </c:pt>
              </c:strCache>
            </c:strRef>
          </c:tx>
          <c:spPr>
            <a:solidFill>
              <a:schemeClr val="accent6"/>
            </a:solidFill>
            <a:ln>
              <a:noFill/>
            </a:ln>
            <a:effectLst/>
          </c:spPr>
          <c:invertIfNegative val="0"/>
          <c:cat>
            <c:strRef>
              <c:f>Sheet1!$A$2:$A$7</c:f>
              <c:strCache>
                <c:ptCount val="6"/>
                <c:pt idx="0">
                  <c:v>All</c:v>
                </c:pt>
                <c:pt idx="1">
                  <c:v>San Fran</c:v>
                </c:pt>
                <c:pt idx="2">
                  <c:v>LA</c:v>
                </c:pt>
                <c:pt idx="3">
                  <c:v>OC/SD</c:v>
                </c:pt>
                <c:pt idx="4">
                  <c:v>CentrVal</c:v>
                </c:pt>
                <c:pt idx="5">
                  <c:v>Inland Emp</c:v>
                </c:pt>
              </c:strCache>
            </c:strRef>
          </c:cat>
          <c:val>
            <c:numRef>
              <c:f>Sheet1!$E$2:$E$7</c:f>
              <c:numCache>
                <c:formatCode>0%</c:formatCode>
                <c:ptCount val="6"/>
                <c:pt idx="0">
                  <c:v>7.0000000000000007E-2</c:v>
                </c:pt>
                <c:pt idx="1">
                  <c:v>0.16</c:v>
                </c:pt>
                <c:pt idx="2">
                  <c:v>0.09</c:v>
                </c:pt>
                <c:pt idx="3">
                  <c:v>0.04</c:v>
                </c:pt>
                <c:pt idx="4">
                  <c:v>0.02</c:v>
                </c:pt>
                <c:pt idx="5">
                  <c:v>0.05</c:v>
                </c:pt>
              </c:numCache>
            </c:numRef>
          </c:val>
        </c:ser>
        <c:dLbls>
          <c:showLegendKey val="0"/>
          <c:showVal val="0"/>
          <c:showCatName val="0"/>
          <c:showSerName val="0"/>
          <c:showPercent val="0"/>
          <c:showBubbleSize val="0"/>
        </c:dLbls>
        <c:gapWidth val="150"/>
        <c:overlap val="100"/>
        <c:axId val="172624560"/>
        <c:axId val="172625120"/>
      </c:barChart>
      <c:catAx>
        <c:axId val="172624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2625120"/>
        <c:crosses val="autoZero"/>
        <c:auto val="1"/>
        <c:lblAlgn val="ctr"/>
        <c:lblOffset val="100"/>
        <c:noMultiLvlLbl val="0"/>
      </c:catAx>
      <c:valAx>
        <c:axId val="172625120"/>
        <c:scaling>
          <c:orientation val="minMax"/>
          <c:max val="1"/>
        </c:scaling>
        <c:delete val="1"/>
        <c:axPos val="l"/>
        <c:numFmt formatCode="0%" sourceLinked="1"/>
        <c:majorTickMark val="out"/>
        <c:minorTickMark val="none"/>
        <c:tickLblPos val="nextTo"/>
        <c:crossAx val="17262456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latin typeface="+mn-lt"/>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Dead ends and not middle class</c:v>
                </c:pt>
              </c:strCache>
            </c:strRef>
          </c:tx>
          <c:spPr>
            <a:solidFill>
              <a:srgbClr val="C00000"/>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C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All</c:v>
                </c:pt>
                <c:pt idx="1">
                  <c:v>San Fran</c:v>
                </c:pt>
                <c:pt idx="2">
                  <c:v>LA</c:v>
                </c:pt>
                <c:pt idx="3">
                  <c:v>OC/SD</c:v>
                </c:pt>
                <c:pt idx="4">
                  <c:v>CentrVal</c:v>
                </c:pt>
                <c:pt idx="5">
                  <c:v>Inland Emp</c:v>
                </c:pt>
              </c:strCache>
            </c:strRef>
          </c:cat>
          <c:val>
            <c:numRef>
              <c:f>Sheet1!$B$2:$B$7</c:f>
              <c:numCache>
                <c:formatCode>0%</c:formatCode>
                <c:ptCount val="6"/>
                <c:pt idx="0">
                  <c:v>0.51</c:v>
                </c:pt>
                <c:pt idx="1">
                  <c:v>0.34</c:v>
                </c:pt>
                <c:pt idx="2">
                  <c:v>0.48</c:v>
                </c:pt>
                <c:pt idx="3">
                  <c:v>0.53</c:v>
                </c:pt>
                <c:pt idx="4">
                  <c:v>0.72</c:v>
                </c:pt>
                <c:pt idx="5">
                  <c:v>0.75</c:v>
                </c:pt>
              </c:numCache>
            </c:numRef>
          </c:val>
        </c:ser>
        <c:ser>
          <c:idx val="1"/>
          <c:order val="1"/>
          <c:tx>
            <c:strRef>
              <c:f>Sheet1!$C$1</c:f>
              <c:strCache>
                <c:ptCount val="1"/>
                <c:pt idx="0">
                  <c:v>Higher pay and middle class</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All</c:v>
                </c:pt>
                <c:pt idx="1">
                  <c:v>San Fran</c:v>
                </c:pt>
                <c:pt idx="2">
                  <c:v>LA</c:v>
                </c:pt>
                <c:pt idx="3">
                  <c:v>OC/SD</c:v>
                </c:pt>
                <c:pt idx="4">
                  <c:v>CentrVal</c:v>
                </c:pt>
                <c:pt idx="5">
                  <c:v>Inland Emp</c:v>
                </c:pt>
              </c:strCache>
            </c:strRef>
          </c:cat>
          <c:val>
            <c:numRef>
              <c:f>Sheet1!$C$2:$C$7</c:f>
              <c:numCache>
                <c:formatCode>0%</c:formatCode>
                <c:ptCount val="6"/>
                <c:pt idx="0">
                  <c:v>0.49</c:v>
                </c:pt>
                <c:pt idx="1">
                  <c:v>0.66</c:v>
                </c:pt>
                <c:pt idx="2">
                  <c:v>0.52</c:v>
                </c:pt>
                <c:pt idx="3">
                  <c:v>0.47</c:v>
                </c:pt>
                <c:pt idx="4">
                  <c:v>0.28000000000000003</c:v>
                </c:pt>
                <c:pt idx="5">
                  <c:v>0.25</c:v>
                </c:pt>
              </c:numCache>
            </c:numRef>
          </c:val>
        </c:ser>
        <c:dLbls>
          <c:dLblPos val="ctr"/>
          <c:showLegendKey val="0"/>
          <c:showVal val="1"/>
          <c:showCatName val="0"/>
          <c:showSerName val="0"/>
          <c:showPercent val="0"/>
          <c:showBubbleSize val="0"/>
        </c:dLbls>
        <c:gapWidth val="150"/>
        <c:overlap val="100"/>
        <c:axId val="172627920"/>
        <c:axId val="172862976"/>
      </c:barChart>
      <c:catAx>
        <c:axId val="172627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2862976"/>
        <c:crosses val="autoZero"/>
        <c:auto val="1"/>
        <c:lblAlgn val="ctr"/>
        <c:lblOffset val="100"/>
        <c:noMultiLvlLbl val="0"/>
      </c:catAx>
      <c:valAx>
        <c:axId val="172862976"/>
        <c:scaling>
          <c:orientation val="minMax"/>
          <c:max val="1"/>
        </c:scaling>
        <c:delete val="1"/>
        <c:axPos val="l"/>
        <c:numFmt formatCode="0%" sourceLinked="1"/>
        <c:majorTickMark val="out"/>
        <c:minorTickMark val="none"/>
        <c:tickLblPos val="nextTo"/>
        <c:crossAx val="17262792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latin typeface="+mn-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CE41C9-848D-4060-AAA6-2265FE01ED1B}" type="datetimeFigureOut">
              <a:rPr lang="en-US" smtClean="0"/>
              <a:t>12/1/2016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03CAE2-5D0F-4605-AF6A-608F6818D15F}" type="slidenum">
              <a:rPr lang="en-US" smtClean="0"/>
              <a:t>‹#›</a:t>
            </a:fld>
            <a:endParaRPr lang="en-US"/>
          </a:p>
        </p:txBody>
      </p:sp>
    </p:spTree>
    <p:extLst>
      <p:ext uri="{BB962C8B-B14F-4D97-AF65-F5344CB8AC3E}">
        <p14:creationId xmlns:p14="http://schemas.microsoft.com/office/powerpoint/2010/main" val="125147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9E4E69-4560-4FBA-8FF6-66FD11DF680A}" type="datetimeFigureOut">
              <a:rPr lang="en-US" smtClean="0"/>
              <a:t>12/1/2016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2662D9-120F-4C1F-B59E-187C37286FAD}" type="slidenum">
              <a:rPr lang="en-US" smtClean="0"/>
              <a:t>‹#›</a:t>
            </a:fld>
            <a:endParaRPr lang="en-US"/>
          </a:p>
        </p:txBody>
      </p:sp>
    </p:spTree>
    <p:extLst>
      <p:ext uri="{BB962C8B-B14F-4D97-AF65-F5344CB8AC3E}">
        <p14:creationId xmlns:p14="http://schemas.microsoft.com/office/powerpoint/2010/main" val="1444181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2662D9-120F-4C1F-B59E-187C37286FAD}" type="slidenum">
              <a:rPr lang="en-US" smtClean="0"/>
              <a:t>8</a:t>
            </a:fld>
            <a:endParaRPr lang="en-US"/>
          </a:p>
        </p:txBody>
      </p:sp>
    </p:spTree>
    <p:extLst>
      <p:ext uri="{BB962C8B-B14F-4D97-AF65-F5344CB8AC3E}">
        <p14:creationId xmlns:p14="http://schemas.microsoft.com/office/powerpoint/2010/main" val="3177680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2662D9-120F-4C1F-B59E-187C37286FAD}" type="slidenum">
              <a:rPr lang="en-US" smtClean="0"/>
              <a:t>18</a:t>
            </a:fld>
            <a:endParaRPr lang="en-US"/>
          </a:p>
        </p:txBody>
      </p:sp>
    </p:spTree>
    <p:extLst>
      <p:ext uri="{BB962C8B-B14F-4D97-AF65-F5344CB8AC3E}">
        <p14:creationId xmlns:p14="http://schemas.microsoft.com/office/powerpoint/2010/main" val="1955271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4B771F-B293-46DE-BA28-563ACA789673}"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2C868-2408-43CB-8472-041C35582C33}" type="slidenum">
              <a:rPr lang="en-US" smtClean="0"/>
              <a:t>‹#›</a:t>
            </a:fld>
            <a:endParaRPr lang="en-US"/>
          </a:p>
        </p:txBody>
      </p:sp>
    </p:spTree>
    <p:extLst>
      <p:ext uri="{BB962C8B-B14F-4D97-AF65-F5344CB8AC3E}">
        <p14:creationId xmlns:p14="http://schemas.microsoft.com/office/powerpoint/2010/main" val="18990585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4B771F-B293-46DE-BA28-563ACA789673}"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2C868-2408-43CB-8472-041C35582C33}" type="slidenum">
              <a:rPr lang="en-US" smtClean="0"/>
              <a:t>‹#›</a:t>
            </a:fld>
            <a:endParaRPr lang="en-US"/>
          </a:p>
        </p:txBody>
      </p:sp>
    </p:spTree>
    <p:extLst>
      <p:ext uri="{BB962C8B-B14F-4D97-AF65-F5344CB8AC3E}">
        <p14:creationId xmlns:p14="http://schemas.microsoft.com/office/powerpoint/2010/main" val="33625614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7" name="Date Placeholder 6"/>
          <p:cNvSpPr>
            <a:spLocks noGrp="1"/>
          </p:cNvSpPr>
          <p:nvPr>
            <p:ph type="dt" sz="half" idx="10"/>
          </p:nvPr>
        </p:nvSpPr>
        <p:spPr>
          <a:xfrm>
            <a:off x="628650" y="6356350"/>
            <a:ext cx="2057400" cy="365125"/>
          </a:xfrm>
          <a:prstGeom prst="rect">
            <a:avLst/>
          </a:prstGeom>
        </p:spPr>
        <p:txBody>
          <a:bodyPr/>
          <a:lstStyle/>
          <a:p>
            <a:fld id="{F4CEF73F-F86A-41AA-B9C0-F56039DD2EC6}" type="datetimeFigureOut">
              <a:rPr lang="en-US" smtClean="0"/>
              <a:t>12/1/2016</a:t>
            </a:fld>
            <a:endParaRPr lang="en-US"/>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FEEA0D6F-F0EC-4A37-98C8-8B07C5D96254}" type="slidenum">
              <a:rPr lang="en-US" smtClean="0"/>
              <a:pPr/>
              <a:t>‹#›</a:t>
            </a:fld>
            <a:endParaRPr lang="en-US"/>
          </a:p>
        </p:txBody>
      </p:sp>
    </p:spTree>
    <p:extLst>
      <p:ext uri="{BB962C8B-B14F-4D97-AF65-F5344CB8AC3E}">
        <p14:creationId xmlns:p14="http://schemas.microsoft.com/office/powerpoint/2010/main" val="37846968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F4CEF73F-F86A-41AA-B9C0-F56039DD2EC6}" type="datetimeFigureOut">
              <a:rPr lang="en-US" smtClean="0"/>
              <a:t>12/1/2016</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FEEA0D6F-F0EC-4A37-98C8-8B07C5D96254}" type="slidenum">
              <a:rPr lang="en-US" smtClean="0"/>
              <a:t>‹#›</a:t>
            </a:fld>
            <a:endParaRPr lang="en-US"/>
          </a:p>
        </p:txBody>
      </p:sp>
    </p:spTree>
    <p:extLst>
      <p:ext uri="{BB962C8B-B14F-4D97-AF65-F5344CB8AC3E}">
        <p14:creationId xmlns:p14="http://schemas.microsoft.com/office/powerpoint/2010/main" val="21266764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F4CEF73F-F86A-41AA-B9C0-F56039DD2EC6}" type="datetimeFigureOut">
              <a:rPr lang="en-US" smtClean="0"/>
              <a:t>12/1/2016</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FEEA0D6F-F0EC-4A37-98C8-8B07C5D96254}" type="slidenum">
              <a:rPr lang="en-US" smtClean="0"/>
              <a:t>‹#›</a:t>
            </a:fld>
            <a:endParaRPr lang="en-US"/>
          </a:p>
        </p:txBody>
      </p:sp>
    </p:spTree>
    <p:extLst>
      <p:ext uri="{BB962C8B-B14F-4D97-AF65-F5344CB8AC3E}">
        <p14:creationId xmlns:p14="http://schemas.microsoft.com/office/powerpoint/2010/main" val="426081636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F4CEF73F-F86A-41AA-B9C0-F56039DD2EC6}" type="datetimeFigureOut">
              <a:rPr lang="en-US" smtClean="0"/>
              <a:t>12/1/2016</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FEEA0D6F-F0EC-4A37-98C8-8B07C5D96254}" type="slidenum">
              <a:rPr lang="en-US" smtClean="0"/>
              <a:t>‹#›</a:t>
            </a:fld>
            <a:endParaRPr lang="en-US"/>
          </a:p>
        </p:txBody>
      </p:sp>
    </p:spTree>
    <p:extLst>
      <p:ext uri="{BB962C8B-B14F-4D97-AF65-F5344CB8AC3E}">
        <p14:creationId xmlns:p14="http://schemas.microsoft.com/office/powerpoint/2010/main" val="15927181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50"/>
            <a:ext cx="2057400" cy="365125"/>
          </a:xfrm>
          <a:prstGeom prst="rect">
            <a:avLst/>
          </a:prstGeom>
        </p:spPr>
        <p:txBody>
          <a:bodyPr/>
          <a:lstStyle/>
          <a:p>
            <a:fld id="{F4CEF73F-F86A-41AA-B9C0-F56039DD2EC6}" type="datetimeFigureOut">
              <a:rPr lang="en-US" smtClean="0"/>
              <a:t>12/1/2016</a:t>
            </a:fld>
            <a:endParaRPr lang="en-US"/>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FEEA0D6F-F0EC-4A37-98C8-8B07C5D96254}" type="slidenum">
              <a:rPr lang="en-US" smtClean="0"/>
              <a:t>‹#›</a:t>
            </a:fld>
            <a:endParaRPr lang="en-US"/>
          </a:p>
        </p:txBody>
      </p:sp>
    </p:spTree>
    <p:extLst>
      <p:ext uri="{BB962C8B-B14F-4D97-AF65-F5344CB8AC3E}">
        <p14:creationId xmlns:p14="http://schemas.microsoft.com/office/powerpoint/2010/main" val="26071282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jp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B771F-B293-46DE-BA28-563ACA789673}" type="datetimeFigureOut">
              <a:rPr lang="en-US" smtClean="0"/>
              <a:t>12/1/2016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2C868-2408-43CB-8472-041C35582C33}" type="slidenum">
              <a:rPr lang="en-US" smtClean="0"/>
              <a:t>‹#›</a:t>
            </a:fld>
            <a:endParaRPr lang="en-US"/>
          </a:p>
        </p:txBody>
      </p:sp>
      <p:sp>
        <p:nvSpPr>
          <p:cNvPr id="7" name="TextBox 6"/>
          <p:cNvSpPr txBox="1"/>
          <p:nvPr userDrawn="1"/>
        </p:nvSpPr>
        <p:spPr>
          <a:xfrm>
            <a:off x="8610599" y="6460123"/>
            <a:ext cx="533401" cy="338554"/>
          </a:xfrm>
          <a:prstGeom prst="rect">
            <a:avLst/>
          </a:prstGeom>
          <a:noFill/>
        </p:spPr>
        <p:txBody>
          <a:bodyPr wrap="square" rtlCol="0">
            <a:spAutoFit/>
          </a:bodyPr>
          <a:lstStyle/>
          <a:p>
            <a:pPr algn="ctr">
              <a:defRPr/>
            </a:pPr>
            <a:fld id="{26D96B6F-1235-D249-9414-0CF5DA5B76BB}" type="slidenum">
              <a:rPr lang="en-US" sz="1600">
                <a:solidFill>
                  <a:srgbClr val="767676"/>
                </a:solidFill>
                <a:ea typeface="ＭＳ Ｐゴシック" charset="0"/>
                <a:cs typeface="Segoe UI Light"/>
                <a:sym typeface="Calibri" charset="0"/>
              </a:rPr>
              <a:pPr algn="ctr">
                <a:defRPr/>
              </a:pPr>
              <a:t>‹#›</a:t>
            </a:fld>
            <a:endParaRPr lang="en-US" sz="1800" kern="0" dirty="0">
              <a:solidFill>
                <a:sysClr val="windowText" lastClr="000000"/>
              </a:solidFill>
            </a:endParaRPr>
          </a:p>
        </p:txBody>
      </p:sp>
    </p:spTree>
    <p:extLst>
      <p:ext uri="{BB962C8B-B14F-4D97-AF65-F5344CB8AC3E}">
        <p14:creationId xmlns:p14="http://schemas.microsoft.com/office/powerpoint/2010/main" val="3648631863"/>
      </p:ext>
    </p:extLst>
  </p:cSld>
  <p:clrMap bg1="lt1" tx1="dk1" bg2="lt2" tx2="dk2" accent1="accent1" accent2="accent2" accent3="accent3" accent4="accent4" accent5="accent5" accent6="accent6" hlink="hlink" folHlink="folHlink"/>
  <p:sldLayoutIdLst>
    <p:sldLayoutId id="2147483667" r:id="rId1"/>
    <p:sldLayoutId id="2147483669"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7">
            <a:extLst>
              <a:ext uri="{28A0092B-C50C-407E-A947-70E740481C1C}">
                <a14:useLocalDpi xmlns:a14="http://schemas.microsoft.com/office/drawing/2010/main" val="0"/>
              </a:ext>
            </a:extLst>
          </a:blip>
          <a:srcRect r="67500" b="56666"/>
          <a:stretch/>
        </p:blipFill>
        <p:spPr>
          <a:xfrm>
            <a:off x="0" y="0"/>
            <a:ext cx="2971800" cy="2971800"/>
          </a:xfrm>
          <a:prstGeom prst="rect">
            <a:avLst/>
          </a:prstGeom>
        </p:spPr>
      </p:pic>
      <p:sp>
        <p:nvSpPr>
          <p:cNvPr id="10" name="Rectangle 9"/>
          <p:cNvSpPr/>
          <p:nvPr userDrawn="1"/>
        </p:nvSpPr>
        <p:spPr>
          <a:xfrm>
            <a:off x="381000" y="152400"/>
            <a:ext cx="5562600" cy="24384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381000"/>
            <a:ext cx="7886700" cy="1004888"/>
          </a:xfrm>
          <a:prstGeom prst="rect">
            <a:avLst/>
          </a:prstGeom>
          <a:solidFill>
            <a:schemeClr val="bg1"/>
          </a:solidFill>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614488"/>
            <a:ext cx="7886700" cy="478631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Box 7"/>
          <p:cNvSpPr txBox="1"/>
          <p:nvPr userDrawn="1"/>
        </p:nvSpPr>
        <p:spPr>
          <a:xfrm>
            <a:off x="8610599" y="6460123"/>
            <a:ext cx="533401" cy="338554"/>
          </a:xfrm>
          <a:prstGeom prst="rect">
            <a:avLst/>
          </a:prstGeom>
          <a:noFill/>
        </p:spPr>
        <p:txBody>
          <a:bodyPr wrap="square" rtlCol="0">
            <a:spAutoFit/>
          </a:bodyPr>
          <a:lstStyle/>
          <a:p>
            <a:pPr algn="ctr">
              <a:defRPr/>
            </a:pPr>
            <a:fld id="{26D96B6F-1235-D249-9414-0CF5DA5B76BB}" type="slidenum">
              <a:rPr lang="en-US" sz="1600">
                <a:solidFill>
                  <a:srgbClr val="767676"/>
                </a:solidFill>
                <a:ea typeface="ＭＳ Ｐゴシック" charset="0"/>
                <a:cs typeface="Segoe UI Light"/>
                <a:sym typeface="Calibri" charset="0"/>
              </a:rPr>
              <a:pPr algn="ctr">
                <a:defRPr/>
              </a:pPr>
              <a:t>‹#›</a:t>
            </a:fld>
            <a:endParaRPr lang="en-US" sz="1800" kern="0" dirty="0">
              <a:solidFill>
                <a:sysClr val="windowText" lastClr="000000"/>
              </a:solidFill>
            </a:endParaRPr>
          </a:p>
        </p:txBody>
      </p:sp>
      <p:pic>
        <p:nvPicPr>
          <p:cNvPr id="12" name="Picture 11"/>
          <p:cNvPicPr>
            <a:picLocks noChangeAspect="1"/>
          </p:cNvPicPr>
          <p:nvPr userDrawn="1"/>
        </p:nvPicPr>
        <p:blipFill rotWithShape="1">
          <a:blip r:embed="rId7">
            <a:extLst>
              <a:ext uri="{28A0092B-C50C-407E-A947-70E740481C1C}">
                <a14:useLocalDpi xmlns:a14="http://schemas.microsoft.com/office/drawing/2010/main" val="0"/>
              </a:ext>
            </a:extLst>
          </a:blip>
          <a:srcRect l="72500" t="4444" r="2500" b="88889"/>
          <a:stretch/>
        </p:blipFill>
        <p:spPr>
          <a:xfrm>
            <a:off x="0" y="6400800"/>
            <a:ext cx="2286000" cy="457200"/>
          </a:xfrm>
          <a:prstGeom prst="rect">
            <a:avLst/>
          </a:prstGeom>
        </p:spPr>
      </p:pic>
    </p:spTree>
    <p:extLst>
      <p:ext uri="{BB962C8B-B14F-4D97-AF65-F5344CB8AC3E}">
        <p14:creationId xmlns:p14="http://schemas.microsoft.com/office/powerpoint/2010/main" val="75615152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iming>
    <p:tnLst>
      <p:par>
        <p:cTn id="1" dur="indefinite" restart="never" nodeType="tmRoot"/>
      </p:par>
    </p:tnLst>
  </p:timing>
  <p:txStyles>
    <p:titleStyle>
      <a:lvl1pPr algn="l" defTabSz="914400" rtl="0" eaLnBrk="1" latinLnBrk="0" hangingPunct="1">
        <a:lnSpc>
          <a:spcPct val="80000"/>
        </a:lnSpc>
        <a:spcBef>
          <a:spcPct val="0"/>
        </a:spcBef>
        <a:buNone/>
        <a:defRPr sz="28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4.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hart" Target="../charts/chart14.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mailto:rgreen@ps-b.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7200" b="1" dirty="0" smtClean="0"/>
              <a:t>The People’s Voice</a:t>
            </a:r>
            <a:endParaRPr lang="en-US" sz="7200" b="1" dirty="0"/>
          </a:p>
        </p:txBody>
      </p:sp>
      <p:sp>
        <p:nvSpPr>
          <p:cNvPr id="5" name="Subtitle 4"/>
          <p:cNvSpPr>
            <a:spLocks noGrp="1"/>
          </p:cNvSpPr>
          <p:nvPr>
            <p:ph type="subTitle" idx="1"/>
          </p:nvPr>
        </p:nvSpPr>
        <p:spPr/>
        <p:txBody>
          <a:bodyPr>
            <a:normAutofit/>
          </a:bodyPr>
          <a:lstStyle/>
          <a:p>
            <a:r>
              <a:rPr lang="en-US" sz="3200" dirty="0" smtClean="0"/>
              <a:t>Second Annual CalChamber Survey </a:t>
            </a:r>
          </a:p>
          <a:p>
            <a:r>
              <a:rPr lang="en-US" sz="3200" dirty="0" smtClean="0"/>
              <a:t>of California Voter Attitudes</a:t>
            </a:r>
            <a:endParaRPr lang="en-US" sz="3200" dirty="0"/>
          </a:p>
        </p:txBody>
      </p:sp>
    </p:spTree>
    <p:extLst>
      <p:ext uri="{BB962C8B-B14F-4D97-AF65-F5344CB8AC3E}">
        <p14:creationId xmlns:p14="http://schemas.microsoft.com/office/powerpoint/2010/main" val="3679102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California voters give low marks to transportation infrastructure (unchanged since last year)…</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659404748"/>
              </p:ext>
            </p:extLst>
          </p:nvPr>
        </p:nvGraphicFramePr>
        <p:xfrm>
          <a:off x="992764" y="1614488"/>
          <a:ext cx="6932036" cy="478631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992764" y="1656005"/>
            <a:ext cx="7158472" cy="307777"/>
          </a:xfrm>
          <a:prstGeom prst="rect">
            <a:avLst/>
          </a:prstGeom>
          <a:solidFill>
            <a:schemeClr val="bg1"/>
          </a:solidFill>
          <a:ln w="19050">
            <a:solidFill>
              <a:schemeClr val="tx1"/>
            </a:solidFill>
          </a:ln>
        </p:spPr>
        <p:txBody>
          <a:bodyPr wrap="square" anchor="ctr">
            <a:spAutoFit/>
          </a:bodyPr>
          <a:lstStyle/>
          <a:p>
            <a:pPr algn="ctr"/>
            <a:r>
              <a:rPr lang="en-US" sz="1400" dirty="0" smtClean="0">
                <a:cs typeface="Arial" panose="020B0604020202020204" pitchFamily="34" charset="0"/>
              </a:rPr>
              <a:t>How would you rate the repair and maintenance of California’s roads, highways, and bridges?</a:t>
            </a:r>
            <a:endParaRPr lang="en-US" sz="1400" dirty="0">
              <a:cs typeface="Arial" panose="020B0604020202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981200"/>
            <a:ext cx="2590800" cy="2590800"/>
          </a:xfrm>
          <a:prstGeom prst="rect">
            <a:avLst/>
          </a:prstGeom>
        </p:spPr>
      </p:pic>
    </p:spTree>
    <p:extLst>
      <p:ext uri="{BB962C8B-B14F-4D97-AF65-F5344CB8AC3E}">
        <p14:creationId xmlns:p14="http://schemas.microsoft.com/office/powerpoint/2010/main" val="352050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…and the preferred solution to addressing challenges is better management (not more money)</a:t>
            </a:r>
            <a:endParaRPr lang="en-US"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866267274"/>
              </p:ext>
            </p:extLst>
          </p:nvPr>
        </p:nvGraphicFramePr>
        <p:xfrm>
          <a:off x="2600325" y="1981200"/>
          <a:ext cx="394335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192409" y="3733800"/>
            <a:ext cx="2619264" cy="707886"/>
          </a:xfrm>
          <a:prstGeom prst="rect">
            <a:avLst/>
          </a:prstGeom>
          <a:noFill/>
        </p:spPr>
        <p:txBody>
          <a:bodyPr wrap="square" rtlCol="0">
            <a:spAutoFit/>
          </a:bodyPr>
          <a:lstStyle/>
          <a:p>
            <a:pPr algn="ctr"/>
            <a:r>
              <a:rPr lang="en-US" sz="2000" b="1" dirty="0" smtClean="0"/>
              <a:t>Current funds need to be </a:t>
            </a:r>
            <a:r>
              <a:rPr lang="en-US" sz="2000" b="1" dirty="0" smtClean="0">
                <a:solidFill>
                  <a:schemeClr val="accent5"/>
                </a:solidFill>
              </a:rPr>
              <a:t>managed better </a:t>
            </a:r>
            <a:endParaRPr lang="en-US" sz="2000" b="1" dirty="0">
              <a:solidFill>
                <a:schemeClr val="accent5"/>
              </a:solidFill>
            </a:endParaRPr>
          </a:p>
        </p:txBody>
      </p:sp>
      <p:sp>
        <p:nvSpPr>
          <p:cNvPr id="15" name="TextBox 14"/>
          <p:cNvSpPr txBox="1"/>
          <p:nvPr/>
        </p:nvSpPr>
        <p:spPr>
          <a:xfrm>
            <a:off x="6400800" y="3657600"/>
            <a:ext cx="2647950" cy="1015663"/>
          </a:xfrm>
          <a:prstGeom prst="rect">
            <a:avLst/>
          </a:prstGeom>
          <a:noFill/>
        </p:spPr>
        <p:txBody>
          <a:bodyPr wrap="square" rtlCol="0">
            <a:spAutoFit/>
          </a:bodyPr>
          <a:lstStyle/>
          <a:p>
            <a:pPr algn="ctr"/>
            <a:r>
              <a:rPr lang="en-US" sz="2000" b="1" dirty="0" smtClean="0">
                <a:solidFill>
                  <a:srgbClr val="C00000"/>
                </a:solidFill>
              </a:rPr>
              <a:t>Need additional funds </a:t>
            </a:r>
            <a:r>
              <a:rPr lang="en-US" sz="2000" b="1" dirty="0" smtClean="0"/>
              <a:t>to address road maintenance issues</a:t>
            </a:r>
            <a:endParaRPr lang="en-US" sz="2000" b="1" dirty="0"/>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446" y="4666906"/>
            <a:ext cx="1124294" cy="1124294"/>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4724400"/>
            <a:ext cx="914400" cy="914400"/>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2600" y="1371600"/>
            <a:ext cx="1358024" cy="1358024"/>
          </a:xfrm>
          <a:prstGeom prst="rect">
            <a:avLst/>
          </a:prstGeom>
        </p:spPr>
      </p:pic>
      <p:sp>
        <p:nvSpPr>
          <p:cNvPr id="6" name="Rectangle 5"/>
          <p:cNvSpPr/>
          <p:nvPr/>
        </p:nvSpPr>
        <p:spPr>
          <a:xfrm>
            <a:off x="3048000" y="1783630"/>
            <a:ext cx="3048000" cy="307777"/>
          </a:xfrm>
          <a:prstGeom prst="rect">
            <a:avLst/>
          </a:prstGeom>
          <a:solidFill>
            <a:schemeClr val="bg1"/>
          </a:solidFill>
          <a:ln w="19050">
            <a:solidFill>
              <a:schemeClr val="tx1"/>
            </a:solidFill>
          </a:ln>
        </p:spPr>
        <p:txBody>
          <a:bodyPr wrap="square" anchor="ctr">
            <a:spAutoFit/>
          </a:bodyPr>
          <a:lstStyle/>
          <a:p>
            <a:pPr algn="ctr"/>
            <a:r>
              <a:rPr lang="en-US" sz="1400" dirty="0" smtClean="0">
                <a:cs typeface="Arial" panose="020B0604020202020204" pitchFamily="34" charset="0"/>
              </a:rPr>
              <a:t>Which comes closer to your view?</a:t>
            </a:r>
            <a:endParaRPr lang="en-US" sz="1400" dirty="0">
              <a:cs typeface="Arial" panose="020B0604020202020204" pitchFamily="34" charset="0"/>
            </a:endParaRPr>
          </a:p>
        </p:txBody>
      </p:sp>
      <p:sp>
        <p:nvSpPr>
          <p:cNvPr id="20" name="TextBox 19"/>
          <p:cNvSpPr txBox="1"/>
          <p:nvPr/>
        </p:nvSpPr>
        <p:spPr>
          <a:xfrm>
            <a:off x="2819400" y="3910867"/>
            <a:ext cx="901209" cy="584775"/>
          </a:xfrm>
          <a:prstGeom prst="rect">
            <a:avLst/>
          </a:prstGeom>
          <a:noFill/>
        </p:spPr>
        <p:txBody>
          <a:bodyPr wrap="none" rtlCol="0">
            <a:spAutoFit/>
          </a:bodyPr>
          <a:lstStyle/>
          <a:p>
            <a:r>
              <a:rPr lang="en-US" sz="3200" b="1" dirty="0" smtClean="0"/>
              <a:t>80%</a:t>
            </a:r>
            <a:endParaRPr lang="en-US" sz="3200" b="1" dirty="0"/>
          </a:p>
        </p:txBody>
      </p:sp>
      <p:sp>
        <p:nvSpPr>
          <p:cNvPr id="21" name="TextBox 20"/>
          <p:cNvSpPr txBox="1"/>
          <p:nvPr/>
        </p:nvSpPr>
        <p:spPr>
          <a:xfrm>
            <a:off x="5434799" y="3910867"/>
            <a:ext cx="901209" cy="584775"/>
          </a:xfrm>
          <a:prstGeom prst="rect">
            <a:avLst/>
          </a:prstGeom>
          <a:noFill/>
        </p:spPr>
        <p:txBody>
          <a:bodyPr wrap="none" rtlCol="0">
            <a:spAutoFit/>
          </a:bodyPr>
          <a:lstStyle/>
          <a:p>
            <a:r>
              <a:rPr lang="en-US" sz="3200" b="1" dirty="0" smtClean="0"/>
              <a:t>20%</a:t>
            </a:r>
            <a:endParaRPr lang="en-US" sz="3200" b="1" dirty="0"/>
          </a:p>
        </p:txBody>
      </p:sp>
    </p:spTree>
    <p:extLst>
      <p:ext uri="{BB962C8B-B14F-4D97-AF65-F5344CB8AC3E}">
        <p14:creationId xmlns:p14="http://schemas.microsoft.com/office/powerpoint/2010/main" val="2932948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nut 8"/>
          <p:cNvSpPr/>
          <p:nvPr/>
        </p:nvSpPr>
        <p:spPr>
          <a:xfrm>
            <a:off x="457200" y="1562100"/>
            <a:ext cx="3352800" cy="3352800"/>
          </a:xfrm>
          <a:prstGeom prst="donut">
            <a:avLst>
              <a:gd name="adj" fmla="val 1158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aphicFrame>
        <p:nvGraphicFramePr>
          <p:cNvPr id="8" name="Chart 7"/>
          <p:cNvGraphicFramePr/>
          <p:nvPr>
            <p:extLst>
              <p:ext uri="{D42A27DB-BD31-4B8C-83A1-F6EECF244321}">
                <p14:modId xmlns:p14="http://schemas.microsoft.com/office/powerpoint/2010/main" val="1113981302"/>
              </p:ext>
            </p:extLst>
          </p:nvPr>
        </p:nvGraphicFramePr>
        <p:xfrm>
          <a:off x="76200" y="1219200"/>
          <a:ext cx="4114800"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3927566" y="2633008"/>
            <a:ext cx="5064034" cy="1938992"/>
          </a:xfrm>
          <a:prstGeom prst="rect">
            <a:avLst/>
          </a:prstGeom>
        </p:spPr>
        <p:txBody>
          <a:bodyPr wrap="square">
            <a:spAutoFit/>
          </a:bodyPr>
          <a:lstStyle/>
          <a:p>
            <a:pPr algn="ctr"/>
            <a:r>
              <a:rPr lang="en-US" sz="4000" b="1" dirty="0" smtClean="0">
                <a:cs typeface="Arial" panose="020B0604020202020204" pitchFamily="34" charset="0"/>
              </a:rPr>
              <a:t>My </a:t>
            </a:r>
            <a:r>
              <a:rPr lang="en-US" sz="4000" b="1" dirty="0">
                <a:cs typeface="Arial" panose="020B0604020202020204" pitchFamily="34" charset="0"/>
              </a:rPr>
              <a:t>children will </a:t>
            </a:r>
            <a:r>
              <a:rPr lang="en-US" sz="4000" b="1" dirty="0" smtClean="0">
                <a:cs typeface="Arial" panose="020B0604020202020204" pitchFamily="34" charset="0"/>
              </a:rPr>
              <a:t/>
            </a:r>
            <a:br>
              <a:rPr lang="en-US" sz="4000" b="1" dirty="0" smtClean="0">
                <a:cs typeface="Arial" panose="020B0604020202020204" pitchFamily="34" charset="0"/>
              </a:rPr>
            </a:br>
            <a:r>
              <a:rPr lang="en-US" sz="4000" b="1" dirty="0" smtClean="0">
                <a:cs typeface="Arial" panose="020B0604020202020204" pitchFamily="34" charset="0"/>
              </a:rPr>
              <a:t>have a </a:t>
            </a:r>
            <a:r>
              <a:rPr lang="en-US" sz="4000" b="1" dirty="0">
                <a:cs typeface="Arial" panose="020B0604020202020204" pitchFamily="34" charset="0"/>
              </a:rPr>
              <a:t>better future </a:t>
            </a:r>
            <a:r>
              <a:rPr lang="en-US" sz="4000" b="1" dirty="0" smtClean="0">
                <a:cs typeface="Arial" panose="020B0604020202020204" pitchFamily="34" charset="0"/>
              </a:rPr>
              <a:t/>
            </a:r>
            <a:br>
              <a:rPr lang="en-US" sz="4000" b="1" dirty="0" smtClean="0">
                <a:cs typeface="Arial" panose="020B0604020202020204" pitchFamily="34" charset="0"/>
              </a:rPr>
            </a:br>
            <a:r>
              <a:rPr lang="en-US" sz="4000" b="1" dirty="0" smtClean="0">
                <a:cs typeface="Arial" panose="020B0604020202020204" pitchFamily="34" charset="0"/>
              </a:rPr>
              <a:t>if they </a:t>
            </a:r>
            <a:r>
              <a:rPr lang="en-US" sz="4000" b="1" dirty="0">
                <a:cs typeface="Arial" panose="020B0604020202020204" pitchFamily="34" charset="0"/>
              </a:rPr>
              <a:t>leave </a:t>
            </a:r>
            <a:r>
              <a:rPr lang="en-US" sz="4000" b="1" dirty="0" smtClean="0">
                <a:cs typeface="Arial" panose="020B0604020202020204" pitchFamily="34" charset="0"/>
              </a:rPr>
              <a:t>California</a:t>
            </a:r>
            <a:endParaRPr lang="en-US" sz="4000" b="1" dirty="0">
              <a:cs typeface="Arial" panose="020B0604020202020204" pitchFamily="34" charset="0"/>
            </a:endParaRPr>
          </a:p>
        </p:txBody>
      </p:sp>
      <p:sp>
        <p:nvSpPr>
          <p:cNvPr id="12" name="TextBox 11"/>
          <p:cNvSpPr txBox="1"/>
          <p:nvPr/>
        </p:nvSpPr>
        <p:spPr>
          <a:xfrm>
            <a:off x="1006011" y="2286000"/>
            <a:ext cx="1972015" cy="1323439"/>
          </a:xfrm>
          <a:prstGeom prst="rect">
            <a:avLst/>
          </a:prstGeom>
          <a:noFill/>
        </p:spPr>
        <p:txBody>
          <a:bodyPr wrap="none" rtlCol="0">
            <a:spAutoFit/>
          </a:bodyPr>
          <a:lstStyle/>
          <a:p>
            <a:r>
              <a:rPr lang="en-US" sz="8000" b="1" dirty="0" smtClean="0"/>
              <a:t>59%</a:t>
            </a:r>
            <a:endParaRPr lang="en-US" sz="8000" b="1" dirty="0"/>
          </a:p>
        </p:txBody>
      </p:sp>
      <p:sp>
        <p:nvSpPr>
          <p:cNvPr id="15" name="TextBox 14"/>
          <p:cNvSpPr txBox="1"/>
          <p:nvPr/>
        </p:nvSpPr>
        <p:spPr>
          <a:xfrm>
            <a:off x="3962400" y="1848922"/>
            <a:ext cx="4724399" cy="707886"/>
          </a:xfrm>
          <a:prstGeom prst="rect">
            <a:avLst/>
          </a:prstGeom>
          <a:noFill/>
        </p:spPr>
        <p:txBody>
          <a:bodyPr wrap="square" rtlCol="0">
            <a:spAutoFit/>
          </a:bodyPr>
          <a:lstStyle/>
          <a:p>
            <a:pPr algn="ctr"/>
            <a:r>
              <a:rPr lang="en-US" sz="2000" dirty="0"/>
              <a:t>27% of </a:t>
            </a:r>
            <a:r>
              <a:rPr lang="en-US" sz="2000" dirty="0" smtClean="0"/>
              <a:t>those with </a:t>
            </a:r>
            <a:r>
              <a:rPr lang="en-US" sz="2000" dirty="0"/>
              <a:t>children living at </a:t>
            </a:r>
            <a:r>
              <a:rPr lang="en-US" sz="2000" dirty="0" smtClean="0"/>
              <a:t>home </a:t>
            </a:r>
            <a:r>
              <a:rPr lang="en-US" sz="2000" dirty="0" smtClean="0">
                <a:solidFill>
                  <a:srgbClr val="0070C0"/>
                </a:solidFill>
              </a:rPr>
              <a:t>strongly agree </a:t>
            </a:r>
            <a:r>
              <a:rPr lang="en-US" sz="2000" dirty="0" smtClean="0"/>
              <a:t>and 32% </a:t>
            </a:r>
            <a:r>
              <a:rPr lang="en-US" sz="2000" dirty="0" smtClean="0">
                <a:solidFill>
                  <a:srgbClr val="9DC3E6"/>
                </a:solidFill>
              </a:rPr>
              <a:t>somewhat agree</a:t>
            </a:r>
            <a:r>
              <a:rPr lang="en-US" sz="2000" dirty="0" smtClean="0"/>
              <a:t>:</a:t>
            </a:r>
            <a:endParaRPr lang="en-US" sz="2000" dirty="0"/>
          </a:p>
        </p:txBody>
      </p:sp>
      <p:sp>
        <p:nvSpPr>
          <p:cNvPr id="16" name="Title 15"/>
          <p:cNvSpPr>
            <a:spLocks noGrp="1"/>
          </p:cNvSpPr>
          <p:nvPr>
            <p:ph type="title"/>
          </p:nvPr>
        </p:nvSpPr>
        <p:spPr/>
        <p:txBody>
          <a:bodyPr/>
          <a:lstStyle/>
          <a:p>
            <a:r>
              <a:rPr lang="en-US" dirty="0" smtClean="0"/>
              <a:t>Here’s another “</a:t>
            </a:r>
            <a:r>
              <a:rPr lang="en-US" dirty="0" err="1" smtClean="0"/>
              <a:t>CalExit</a:t>
            </a:r>
            <a:r>
              <a:rPr lang="en-US" dirty="0" smtClean="0"/>
              <a:t>” to pay attention to</a:t>
            </a:r>
            <a:endParaRPr lang="en-US" dirty="0"/>
          </a:p>
        </p:txBody>
      </p:sp>
      <p:sp>
        <p:nvSpPr>
          <p:cNvPr id="17" name="Rectangle 16"/>
          <p:cNvSpPr/>
          <p:nvPr/>
        </p:nvSpPr>
        <p:spPr>
          <a:xfrm>
            <a:off x="1488113" y="3352800"/>
            <a:ext cx="1255087" cy="646331"/>
          </a:xfrm>
          <a:prstGeom prst="rect">
            <a:avLst/>
          </a:prstGeom>
        </p:spPr>
        <p:txBody>
          <a:bodyPr wrap="none">
            <a:spAutoFit/>
          </a:bodyPr>
          <a:lstStyle/>
          <a:p>
            <a:r>
              <a:rPr lang="en-US" sz="3600" b="1" dirty="0"/>
              <a:t>agree</a:t>
            </a:r>
            <a:endParaRPr lang="en-US" sz="6000" b="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7175" y="4686301"/>
            <a:ext cx="1871008" cy="187100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0699" y="4495800"/>
            <a:ext cx="1866901" cy="1866901"/>
          </a:xfrm>
          <a:prstGeom prst="rect">
            <a:avLst/>
          </a:prstGeom>
        </p:spPr>
      </p:pic>
    </p:spTree>
    <p:extLst>
      <p:ext uri="{BB962C8B-B14F-4D97-AF65-F5344CB8AC3E}">
        <p14:creationId xmlns:p14="http://schemas.microsoft.com/office/powerpoint/2010/main" val="893816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1000"/>
            <a:ext cx="8058150" cy="1004888"/>
          </a:xfrm>
        </p:spPr>
        <p:txBody>
          <a:bodyPr/>
          <a:lstStyle/>
          <a:p>
            <a:r>
              <a:rPr lang="en-US" dirty="0" smtClean="0"/>
              <a:t>Californians perceive the dream of homeownership as getting very tough for their children/younger people</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182731054"/>
              </p:ext>
            </p:extLst>
          </p:nvPr>
        </p:nvGraphicFramePr>
        <p:xfrm>
          <a:off x="628650" y="2819400"/>
          <a:ext cx="7886700" cy="3581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a:xfrm>
            <a:off x="992764" y="1548284"/>
            <a:ext cx="7158472" cy="523220"/>
          </a:xfrm>
          <a:prstGeom prst="rect">
            <a:avLst/>
          </a:prstGeom>
          <a:solidFill>
            <a:schemeClr val="bg1"/>
          </a:solidFill>
          <a:ln w="19050">
            <a:solidFill>
              <a:schemeClr val="tx1"/>
            </a:solidFill>
          </a:ln>
        </p:spPr>
        <p:txBody>
          <a:bodyPr wrap="square" anchor="ctr">
            <a:spAutoFit/>
          </a:bodyPr>
          <a:lstStyle/>
          <a:p>
            <a:pPr algn="ctr"/>
            <a:r>
              <a:rPr lang="en-US" sz="1400" b="1" dirty="0">
                <a:cs typeface="Arial" panose="020B0604020202020204" pitchFamily="34" charset="0"/>
              </a:rPr>
              <a:t>AMONG </a:t>
            </a:r>
            <a:r>
              <a:rPr lang="en-US" sz="1400" b="1" dirty="0" smtClean="0">
                <a:cs typeface="Arial" panose="020B0604020202020204" pitchFamily="34" charset="0"/>
              </a:rPr>
              <a:t>THOSE </a:t>
            </a:r>
            <a:r>
              <a:rPr lang="en-US" sz="1400" b="1" dirty="0">
                <a:cs typeface="Arial" panose="020B0604020202020204" pitchFamily="34" charset="0"/>
              </a:rPr>
              <a:t>WITH CHILDREN LIVING AT HOME: </a:t>
            </a:r>
            <a:r>
              <a:rPr lang="en-US" sz="1400" dirty="0">
                <a:cs typeface="Arial" panose="020B0604020202020204" pitchFamily="34" charset="0"/>
              </a:rPr>
              <a:t>Do you think your children’s generation will have an easier or harder time purchasing their first home in California than your generation? </a:t>
            </a:r>
          </a:p>
        </p:txBody>
      </p:sp>
      <p:sp>
        <p:nvSpPr>
          <p:cNvPr id="12" name="Left Brace 11"/>
          <p:cNvSpPr/>
          <p:nvPr/>
        </p:nvSpPr>
        <p:spPr>
          <a:xfrm rot="5400000">
            <a:off x="2038350" y="3219450"/>
            <a:ext cx="495300" cy="21336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13" name="TextBox 12"/>
          <p:cNvSpPr txBox="1"/>
          <p:nvPr/>
        </p:nvSpPr>
        <p:spPr>
          <a:xfrm>
            <a:off x="848833" y="3505200"/>
            <a:ext cx="2874334" cy="400110"/>
          </a:xfrm>
          <a:prstGeom prst="rect">
            <a:avLst/>
          </a:prstGeom>
          <a:noFill/>
        </p:spPr>
        <p:txBody>
          <a:bodyPr wrap="square" rtlCol="0">
            <a:spAutoFit/>
          </a:bodyPr>
          <a:lstStyle/>
          <a:p>
            <a:pPr algn="ctr"/>
            <a:r>
              <a:rPr lang="en-US" sz="2000" b="1" dirty="0" smtClean="0"/>
              <a:t>33% </a:t>
            </a:r>
            <a:r>
              <a:rPr lang="en-US" sz="2000" b="1" dirty="0" smtClean="0">
                <a:solidFill>
                  <a:schemeClr val="accent1"/>
                </a:solidFill>
              </a:rPr>
              <a:t>easier</a:t>
            </a:r>
            <a:endParaRPr lang="en-US" sz="2000" b="1" dirty="0">
              <a:solidFill>
                <a:schemeClr val="accent1"/>
              </a:solidFill>
            </a:endParaRPr>
          </a:p>
        </p:txBody>
      </p:sp>
      <p:sp>
        <p:nvSpPr>
          <p:cNvPr id="14" name="Left Brace 13"/>
          <p:cNvSpPr/>
          <p:nvPr/>
        </p:nvSpPr>
        <p:spPr>
          <a:xfrm rot="5400000">
            <a:off x="6534150" y="2076450"/>
            <a:ext cx="495300" cy="21336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15" name="TextBox 14"/>
          <p:cNvSpPr txBox="1"/>
          <p:nvPr/>
        </p:nvSpPr>
        <p:spPr>
          <a:xfrm>
            <a:off x="5344633" y="2362200"/>
            <a:ext cx="2874334" cy="400110"/>
          </a:xfrm>
          <a:prstGeom prst="rect">
            <a:avLst/>
          </a:prstGeom>
          <a:noFill/>
        </p:spPr>
        <p:txBody>
          <a:bodyPr wrap="square" rtlCol="0">
            <a:spAutoFit/>
          </a:bodyPr>
          <a:lstStyle/>
          <a:p>
            <a:pPr algn="ctr"/>
            <a:r>
              <a:rPr lang="en-US" sz="2000" b="1" dirty="0" smtClean="0"/>
              <a:t>67% </a:t>
            </a:r>
            <a:r>
              <a:rPr lang="en-US" sz="2000" b="1" dirty="0" smtClean="0">
                <a:solidFill>
                  <a:srgbClr val="FF0000"/>
                </a:solidFill>
              </a:rPr>
              <a:t>harder</a:t>
            </a:r>
            <a:endParaRPr lang="en-US" sz="2000" b="1" dirty="0">
              <a:solidFill>
                <a:srgbClr val="FF0000"/>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968" y="3962400"/>
            <a:ext cx="2165032" cy="2165032"/>
          </a:xfrm>
          <a:prstGeom prst="rect">
            <a:avLst/>
          </a:prstGeom>
        </p:spPr>
      </p:pic>
    </p:spTree>
    <p:extLst>
      <p:ext uri="{BB962C8B-B14F-4D97-AF65-F5344CB8AC3E}">
        <p14:creationId xmlns:p14="http://schemas.microsoft.com/office/powerpoint/2010/main" val="2020153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81000"/>
            <a:ext cx="8362950" cy="1004888"/>
          </a:xfrm>
        </p:spPr>
        <p:txBody>
          <a:bodyPr/>
          <a:lstStyle/>
          <a:p>
            <a:r>
              <a:rPr lang="en-US" dirty="0" smtClean="0"/>
              <a:t>Throughout the state, Californians are strongly worried that middle class lifestyle is becoming almost impossible </a:t>
            </a:r>
            <a:endParaRPr lang="en-US" dirty="0"/>
          </a:p>
        </p:txBody>
      </p:sp>
      <p:graphicFrame>
        <p:nvGraphicFramePr>
          <p:cNvPr id="6" name="Chart 5"/>
          <p:cNvGraphicFramePr/>
          <p:nvPr>
            <p:extLst>
              <p:ext uri="{D42A27DB-BD31-4B8C-83A1-F6EECF244321}">
                <p14:modId xmlns:p14="http://schemas.microsoft.com/office/powerpoint/2010/main" val="4274052664"/>
              </p:ext>
            </p:extLst>
          </p:nvPr>
        </p:nvGraphicFramePr>
        <p:xfrm>
          <a:off x="152400" y="2667000"/>
          <a:ext cx="8610600" cy="3733800"/>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traight Connector 10"/>
          <p:cNvCxnSpPr/>
          <p:nvPr/>
        </p:nvCxnSpPr>
        <p:spPr>
          <a:xfrm>
            <a:off x="1676400" y="3215640"/>
            <a:ext cx="0" cy="310896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447800" y="1371600"/>
            <a:ext cx="6324600" cy="1384995"/>
          </a:xfrm>
          <a:prstGeom prst="rect">
            <a:avLst/>
          </a:prstGeom>
          <a:noFill/>
          <a:ln w="38100">
            <a:noFill/>
          </a:ln>
        </p:spPr>
        <p:txBody>
          <a:bodyPr wrap="square">
            <a:spAutoFit/>
          </a:bodyPr>
          <a:lstStyle/>
          <a:p>
            <a:pPr algn="ctr"/>
            <a:r>
              <a:rPr lang="en-US" sz="2800" b="1" dirty="0">
                <a:cs typeface="Arial" panose="020B0604020202020204" pitchFamily="34" charset="0"/>
              </a:rPr>
              <a:t>E</a:t>
            </a:r>
            <a:r>
              <a:rPr lang="en-US" sz="2800" b="1" dirty="0" smtClean="0">
                <a:cs typeface="Arial" panose="020B0604020202020204" pitchFamily="34" charset="0"/>
              </a:rPr>
              <a:t>arning </a:t>
            </a:r>
            <a:r>
              <a:rPr lang="en-US" sz="2800" b="1" dirty="0">
                <a:cs typeface="Arial" panose="020B0604020202020204" pitchFamily="34" charset="0"/>
              </a:rPr>
              <a:t>enough income to enjoy a </a:t>
            </a:r>
            <a:r>
              <a:rPr lang="en-US" sz="2800" b="1" dirty="0" smtClean="0">
                <a:cs typeface="Arial" panose="020B0604020202020204" pitchFamily="34" charset="0"/>
              </a:rPr>
              <a:t/>
            </a:r>
            <a:br>
              <a:rPr lang="en-US" sz="2800" b="1" dirty="0" smtClean="0">
                <a:cs typeface="Arial" panose="020B0604020202020204" pitchFamily="34" charset="0"/>
              </a:rPr>
            </a:br>
            <a:r>
              <a:rPr lang="en-US" sz="2800" b="1" dirty="0" smtClean="0">
                <a:cs typeface="Arial" panose="020B0604020202020204" pitchFamily="34" charset="0"/>
              </a:rPr>
              <a:t>middle </a:t>
            </a:r>
            <a:r>
              <a:rPr lang="en-US" sz="2800" b="1" dirty="0">
                <a:cs typeface="Arial" panose="020B0604020202020204" pitchFamily="34" charset="0"/>
              </a:rPr>
              <a:t>class lifestyle is becoming almost impossible in my part of California</a:t>
            </a:r>
            <a:r>
              <a:rPr lang="en-US" sz="2800" b="1" dirty="0" smtClean="0">
                <a:cs typeface="Arial" panose="020B0604020202020204" pitchFamily="34" charset="0"/>
              </a:rPr>
              <a:t>.</a:t>
            </a:r>
            <a:endParaRPr lang="en-US" sz="2800" b="1" dirty="0">
              <a:cs typeface="Arial" panose="020B0604020202020204" pitchFamily="34" charset="0"/>
            </a:endParaRPr>
          </a:p>
        </p:txBody>
      </p:sp>
      <p:sp>
        <p:nvSpPr>
          <p:cNvPr id="3" name="Rectangular Callout 2"/>
          <p:cNvSpPr/>
          <p:nvPr/>
        </p:nvSpPr>
        <p:spPr>
          <a:xfrm>
            <a:off x="1524000" y="1358205"/>
            <a:ext cx="6172200" cy="1384995"/>
          </a:xfrm>
          <a:prstGeom prst="wedgeRectCallout">
            <a:avLst>
              <a:gd name="adj1" fmla="val -57416"/>
              <a:gd name="adj2" fmla="val 51929"/>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733800" y="6551860"/>
            <a:ext cx="182880" cy="18288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914991" y="6504801"/>
            <a:ext cx="1081002" cy="276999"/>
          </a:xfrm>
          <a:prstGeom prst="rect">
            <a:avLst/>
          </a:prstGeom>
        </p:spPr>
        <p:txBody>
          <a:bodyPr wrap="none">
            <a:spAutoFit/>
          </a:bodyPr>
          <a:lstStyle/>
          <a:p>
            <a:r>
              <a:rPr lang="en-US" sz="1200" dirty="0" smtClean="0">
                <a:cs typeface="Arial" panose="020B0604020202020204" pitchFamily="34" charset="0"/>
              </a:rPr>
              <a:t>Strongly </a:t>
            </a:r>
            <a:r>
              <a:rPr lang="en-US" sz="1200" dirty="0">
                <a:cs typeface="Arial" panose="020B0604020202020204" pitchFamily="34" charset="0"/>
              </a:rPr>
              <a:t>agree</a:t>
            </a:r>
            <a:endParaRPr lang="en-US" sz="1200" dirty="0"/>
          </a:p>
        </p:txBody>
      </p:sp>
      <p:sp>
        <p:nvSpPr>
          <p:cNvPr id="18" name="Rectangle 17"/>
          <p:cNvSpPr/>
          <p:nvPr/>
        </p:nvSpPr>
        <p:spPr>
          <a:xfrm>
            <a:off x="5212717" y="6551860"/>
            <a:ext cx="182880" cy="182880"/>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393908" y="6504801"/>
            <a:ext cx="1227195" cy="276999"/>
          </a:xfrm>
          <a:prstGeom prst="rect">
            <a:avLst/>
          </a:prstGeom>
        </p:spPr>
        <p:txBody>
          <a:bodyPr wrap="none">
            <a:spAutoFit/>
          </a:bodyPr>
          <a:lstStyle/>
          <a:p>
            <a:r>
              <a:rPr lang="en-US" sz="1200" dirty="0" smtClean="0">
                <a:cs typeface="Arial" panose="020B0604020202020204" pitchFamily="34" charset="0"/>
              </a:rPr>
              <a:t>Somewhat agree</a:t>
            </a:r>
            <a:endParaRPr lang="en-US" sz="1200" dirty="0"/>
          </a:p>
        </p:txBody>
      </p:sp>
      <p:sp>
        <p:nvSpPr>
          <p:cNvPr id="8" name="Rectangle 7"/>
          <p:cNvSpPr/>
          <p:nvPr/>
        </p:nvSpPr>
        <p:spPr>
          <a:xfrm>
            <a:off x="3581400" y="6504800"/>
            <a:ext cx="3039703" cy="27699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4741" r="25779"/>
          <a:stretch/>
        </p:blipFill>
        <p:spPr>
          <a:xfrm flipH="1">
            <a:off x="7769234" y="1219200"/>
            <a:ext cx="867199" cy="1752600"/>
          </a:xfrm>
          <a:prstGeom prst="rect">
            <a:avLst/>
          </a:prstGeom>
        </p:spPr>
      </p:pic>
    </p:spTree>
    <p:extLst>
      <p:ext uri="{BB962C8B-B14F-4D97-AF65-F5344CB8AC3E}">
        <p14:creationId xmlns:p14="http://schemas.microsoft.com/office/powerpoint/2010/main" val="1735066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And while SF/Bay area enjoy new job creation, much of southern, CV and the IE view a different reality…</a:t>
            </a:r>
            <a:endParaRPr lang="en-US" dirty="0"/>
          </a:p>
        </p:txBody>
      </p:sp>
      <p:graphicFrame>
        <p:nvGraphicFramePr>
          <p:cNvPr id="6" name="Chart 5"/>
          <p:cNvGraphicFramePr/>
          <p:nvPr>
            <p:extLst>
              <p:ext uri="{D42A27DB-BD31-4B8C-83A1-F6EECF244321}">
                <p14:modId xmlns:p14="http://schemas.microsoft.com/office/powerpoint/2010/main" val="1663905630"/>
              </p:ext>
            </p:extLst>
          </p:nvPr>
        </p:nvGraphicFramePr>
        <p:xfrm>
          <a:off x="152400" y="2220716"/>
          <a:ext cx="8610600" cy="4180084"/>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1676400" y="2682240"/>
            <a:ext cx="0" cy="356616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715582" y="1912939"/>
            <a:ext cx="5712836" cy="307777"/>
          </a:xfrm>
          <a:prstGeom prst="rect">
            <a:avLst/>
          </a:prstGeom>
          <a:solidFill>
            <a:schemeClr val="bg1"/>
          </a:solidFill>
          <a:ln w="19050">
            <a:solidFill>
              <a:schemeClr val="tx1"/>
            </a:solidFill>
          </a:ln>
        </p:spPr>
        <p:txBody>
          <a:bodyPr wrap="square" anchor="ctr">
            <a:spAutoFit/>
          </a:bodyPr>
          <a:lstStyle/>
          <a:p>
            <a:pPr algn="ctr"/>
            <a:r>
              <a:rPr lang="en-US" sz="1400" dirty="0" smtClean="0">
                <a:cs typeface="Arial" panose="020B0604020202020204" pitchFamily="34" charset="0"/>
              </a:rPr>
              <a:t>How would you describe the job creation climate in your part of California?</a:t>
            </a:r>
            <a:endParaRPr lang="en-US" sz="1400" dirty="0">
              <a:cs typeface="Arial" panose="020B0604020202020204" pitchFamily="34" charset="0"/>
            </a:endParaRPr>
          </a:p>
        </p:txBody>
      </p:sp>
      <p:sp>
        <p:nvSpPr>
          <p:cNvPr id="3" name="Rectangle 2"/>
          <p:cNvSpPr/>
          <p:nvPr/>
        </p:nvSpPr>
        <p:spPr>
          <a:xfrm>
            <a:off x="1938470" y="2682240"/>
            <a:ext cx="838200" cy="2362200"/>
          </a:xfrm>
          <a:prstGeom prst="rect">
            <a:avLst/>
          </a:pr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724400" y="3657600"/>
            <a:ext cx="3657600" cy="2743200"/>
          </a:xfrm>
          <a:prstGeom prst="rect">
            <a:avLst/>
          </a:prstGeom>
          <a:no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78602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81000"/>
            <a:ext cx="8515350" cy="1004888"/>
          </a:xfrm>
        </p:spPr>
        <p:txBody>
          <a:bodyPr/>
          <a:lstStyle/>
          <a:p>
            <a:r>
              <a:rPr lang="en-US" dirty="0" smtClean="0"/>
              <a:t>…with most new jobs as dead end/no path to Middle Class in OC/SD, Central Valley, and Inland Empire</a:t>
            </a:r>
            <a:endParaRPr lang="en-US" dirty="0"/>
          </a:p>
        </p:txBody>
      </p:sp>
      <p:graphicFrame>
        <p:nvGraphicFramePr>
          <p:cNvPr id="6" name="Chart 5"/>
          <p:cNvGraphicFramePr/>
          <p:nvPr>
            <p:extLst>
              <p:ext uri="{D42A27DB-BD31-4B8C-83A1-F6EECF244321}">
                <p14:modId xmlns:p14="http://schemas.microsoft.com/office/powerpoint/2010/main" val="3377339433"/>
              </p:ext>
            </p:extLst>
          </p:nvPr>
        </p:nvGraphicFramePr>
        <p:xfrm>
          <a:off x="152400" y="2220716"/>
          <a:ext cx="8610600" cy="4180084"/>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1676400" y="2682240"/>
            <a:ext cx="0" cy="356616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28650" y="1524000"/>
            <a:ext cx="8134350" cy="738664"/>
          </a:xfrm>
          <a:prstGeom prst="rect">
            <a:avLst/>
          </a:prstGeom>
          <a:solidFill>
            <a:schemeClr val="bg1"/>
          </a:solidFill>
          <a:ln w="19050">
            <a:solidFill>
              <a:schemeClr val="tx1"/>
            </a:solidFill>
          </a:ln>
        </p:spPr>
        <p:txBody>
          <a:bodyPr wrap="square" anchor="ctr">
            <a:spAutoFit/>
          </a:bodyPr>
          <a:lstStyle/>
          <a:p>
            <a:pPr algn="ctr"/>
            <a:r>
              <a:rPr lang="en-US" sz="1400" b="1" dirty="0">
                <a:cs typeface="Arial" panose="020B0604020202020204" pitchFamily="34" charset="0"/>
              </a:rPr>
              <a:t>AMONG </a:t>
            </a:r>
            <a:r>
              <a:rPr lang="en-US" sz="1400" b="1" dirty="0" smtClean="0">
                <a:cs typeface="Arial" panose="020B0604020202020204" pitchFamily="34" charset="0"/>
              </a:rPr>
              <a:t>THOSE </a:t>
            </a:r>
            <a:r>
              <a:rPr lang="en-US" sz="1400" b="1" dirty="0">
                <a:cs typeface="Arial" panose="020B0604020202020204" pitchFamily="34" charset="0"/>
              </a:rPr>
              <a:t>WHO SAY </a:t>
            </a:r>
            <a:r>
              <a:rPr lang="en-US" sz="1400" b="1" dirty="0" smtClean="0">
                <a:cs typeface="Arial" panose="020B0604020202020204" pitchFamily="34" charset="0"/>
              </a:rPr>
              <a:t>“A LOT” OR “SOME NEW” </a:t>
            </a:r>
            <a:r>
              <a:rPr lang="en-US" sz="1400" b="1" dirty="0">
                <a:cs typeface="Arial" panose="020B0604020202020204" pitchFamily="34" charset="0"/>
              </a:rPr>
              <a:t>JOBS </a:t>
            </a:r>
            <a:r>
              <a:rPr lang="en-US" sz="1400" b="1" dirty="0" smtClean="0">
                <a:cs typeface="Arial" panose="020B0604020202020204" pitchFamily="34" charset="0"/>
              </a:rPr>
              <a:t>BEING CREATED IN THEIR PART OF CA: </a:t>
            </a:r>
            <a:r>
              <a:rPr lang="en-US" sz="1400" dirty="0">
                <a:cs typeface="Arial" panose="020B0604020202020204" pitchFamily="34" charset="0"/>
              </a:rPr>
              <a:t>Would you say most of the new jobs being created are the type that lead to higher pay and middle class living, or are most of the new jobs being created the type that tend to be dead ends that don’t lead to the middle class?</a:t>
            </a:r>
          </a:p>
        </p:txBody>
      </p:sp>
    </p:spTree>
    <p:extLst>
      <p:ext uri="{BB962C8B-B14F-4D97-AF65-F5344CB8AC3E}">
        <p14:creationId xmlns:p14="http://schemas.microsoft.com/office/powerpoint/2010/main" val="1091627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b="1" dirty="0" smtClean="0">
                <a:latin typeface="+mn-lt"/>
              </a:rPr>
              <a:t>Specific issues</a:t>
            </a:r>
            <a:endParaRPr lang="en-US" sz="7200" b="1" dirty="0">
              <a:latin typeface="+mn-lt"/>
            </a:endParaRPr>
          </a:p>
        </p:txBody>
      </p:sp>
      <p:sp>
        <p:nvSpPr>
          <p:cNvPr id="5" name="Subtitle 4"/>
          <p:cNvSpPr>
            <a:spLocks noGrp="1"/>
          </p:cNvSpPr>
          <p:nvPr>
            <p:ph type="body" idx="1"/>
          </p:nvPr>
        </p:nvSpPr>
        <p:spPr/>
        <p:txBody>
          <a:bodyPr>
            <a:normAutofit/>
          </a:bodyPr>
          <a:lstStyle/>
          <a:p>
            <a:r>
              <a:rPr lang="en-US" sz="3200" dirty="0" smtClean="0"/>
              <a:t>The People’s Voice 2016</a:t>
            </a:r>
            <a:endParaRPr lang="en-US" sz="3200" dirty="0"/>
          </a:p>
        </p:txBody>
      </p:sp>
    </p:spTree>
    <p:extLst>
      <p:ext uri="{BB962C8B-B14F-4D97-AF65-F5344CB8AC3E}">
        <p14:creationId xmlns:p14="http://schemas.microsoft.com/office/powerpoint/2010/main" val="27578013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838200" y="3005270"/>
            <a:ext cx="7848600" cy="0"/>
          </a:xfrm>
          <a:prstGeom prst="line">
            <a:avLst/>
          </a:prstGeom>
          <a:ln w="38100">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r>
              <a:rPr lang="en-US" dirty="0" smtClean="0"/>
              <a:t>Prop 13 is favorably viewed across age but also partisan lines</a:t>
            </a:r>
            <a:endParaRPr lang="en-US" dirty="0"/>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2323222341"/>
              </p:ext>
            </p:extLst>
          </p:nvPr>
        </p:nvGraphicFramePr>
        <p:xfrm>
          <a:off x="626473" y="2209800"/>
          <a:ext cx="78867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2228850" y="1631721"/>
            <a:ext cx="4705350" cy="523220"/>
          </a:xfrm>
          <a:prstGeom prst="rect">
            <a:avLst/>
          </a:prstGeom>
          <a:solidFill>
            <a:schemeClr val="bg1"/>
          </a:solidFill>
          <a:ln w="19050">
            <a:solidFill>
              <a:schemeClr val="tx1"/>
            </a:solidFill>
          </a:ln>
        </p:spPr>
        <p:txBody>
          <a:bodyPr wrap="square" anchor="ctr">
            <a:spAutoFit/>
          </a:bodyPr>
          <a:lstStyle/>
          <a:p>
            <a:pPr algn="ctr"/>
            <a:r>
              <a:rPr lang="en-US" sz="1400" dirty="0" smtClean="0"/>
              <a:t>Do </a:t>
            </a:r>
            <a:r>
              <a:rPr lang="en-US" sz="1400" dirty="0"/>
              <a:t>you have a very favorable, somewhat favorable, </a:t>
            </a:r>
            <a:r>
              <a:rPr lang="en-US" sz="1400" dirty="0" smtClean="0"/>
              <a:t/>
            </a:r>
            <a:br>
              <a:rPr lang="en-US" sz="1400" dirty="0" smtClean="0"/>
            </a:br>
            <a:r>
              <a:rPr lang="en-US" sz="1400" dirty="0" smtClean="0"/>
              <a:t>somewhat </a:t>
            </a:r>
            <a:r>
              <a:rPr lang="en-US" sz="1400" dirty="0"/>
              <a:t>unfavorable, or very unfavorable view of Prop 13?</a:t>
            </a:r>
            <a:endParaRPr lang="en-US" sz="1400" dirty="0">
              <a:cs typeface="Arial" panose="020B0604020202020204" pitchFamily="34" charset="0"/>
            </a:endParaRPr>
          </a:p>
        </p:txBody>
      </p:sp>
      <p:sp>
        <p:nvSpPr>
          <p:cNvPr id="18" name="Rectangle 17"/>
          <p:cNvSpPr/>
          <p:nvPr/>
        </p:nvSpPr>
        <p:spPr>
          <a:xfrm>
            <a:off x="7258049" y="1660209"/>
            <a:ext cx="182880" cy="1828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439240" y="1613150"/>
            <a:ext cx="1078116" cy="276999"/>
          </a:xfrm>
          <a:prstGeom prst="rect">
            <a:avLst/>
          </a:prstGeom>
        </p:spPr>
        <p:txBody>
          <a:bodyPr wrap="none">
            <a:spAutoFit/>
          </a:bodyPr>
          <a:lstStyle/>
          <a:p>
            <a:r>
              <a:rPr lang="en-US" sz="1200" dirty="0" smtClean="0">
                <a:cs typeface="Arial" panose="020B0604020202020204" pitchFamily="34" charset="0"/>
              </a:rPr>
              <a:t>Very favorable</a:t>
            </a:r>
            <a:endParaRPr lang="en-US" sz="1200" dirty="0"/>
          </a:p>
        </p:txBody>
      </p:sp>
      <p:sp>
        <p:nvSpPr>
          <p:cNvPr id="20" name="Rectangle 19"/>
          <p:cNvSpPr/>
          <p:nvPr/>
        </p:nvSpPr>
        <p:spPr>
          <a:xfrm>
            <a:off x="7258049" y="1917948"/>
            <a:ext cx="182880" cy="18288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439240" y="1870889"/>
            <a:ext cx="1465979" cy="276999"/>
          </a:xfrm>
          <a:prstGeom prst="rect">
            <a:avLst/>
          </a:prstGeom>
        </p:spPr>
        <p:txBody>
          <a:bodyPr wrap="none">
            <a:spAutoFit/>
          </a:bodyPr>
          <a:lstStyle/>
          <a:p>
            <a:r>
              <a:rPr lang="en-US" sz="1200" dirty="0" smtClean="0">
                <a:cs typeface="Arial" panose="020B0604020202020204" pitchFamily="34" charset="0"/>
              </a:rPr>
              <a:t>Somewhat favorable</a:t>
            </a:r>
            <a:endParaRPr lang="en-US" sz="1200" dirty="0"/>
          </a:p>
        </p:txBody>
      </p:sp>
      <p:sp>
        <p:nvSpPr>
          <p:cNvPr id="22" name="Rectangle 21"/>
          <p:cNvSpPr/>
          <p:nvPr/>
        </p:nvSpPr>
        <p:spPr>
          <a:xfrm>
            <a:off x="7105650" y="1613149"/>
            <a:ext cx="1799570" cy="53473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1447800"/>
            <a:ext cx="914400" cy="914400"/>
          </a:xfrm>
          <a:prstGeom prst="rect">
            <a:avLst/>
          </a:prstGeom>
        </p:spPr>
      </p:pic>
      <p:sp>
        <p:nvSpPr>
          <p:cNvPr id="25" name="Rectangle 24"/>
          <p:cNvSpPr/>
          <p:nvPr/>
        </p:nvSpPr>
        <p:spPr>
          <a:xfrm>
            <a:off x="1100984" y="2218346"/>
            <a:ext cx="9906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Prop 13</a:t>
            </a:r>
            <a:endParaRPr lang="en-US" sz="1400" dirty="0">
              <a:latin typeface="Arial" panose="020B0604020202020204" pitchFamily="34" charset="0"/>
              <a:cs typeface="Arial" panose="020B0604020202020204" pitchFamily="34" charset="0"/>
            </a:endParaRPr>
          </a:p>
        </p:txBody>
      </p:sp>
      <p:sp>
        <p:nvSpPr>
          <p:cNvPr id="6" name="TextBox 5"/>
          <p:cNvSpPr txBox="1"/>
          <p:nvPr/>
        </p:nvSpPr>
        <p:spPr>
          <a:xfrm>
            <a:off x="5342546" y="6146562"/>
            <a:ext cx="2963254" cy="438582"/>
          </a:xfrm>
          <a:prstGeom prst="rect">
            <a:avLst/>
          </a:prstGeom>
          <a:solidFill>
            <a:schemeClr val="bg1"/>
          </a:solidFill>
        </p:spPr>
        <p:txBody>
          <a:bodyPr wrap="square" rtlCol="0">
            <a:spAutoFit/>
          </a:bodyPr>
          <a:lstStyle/>
          <a:p>
            <a:pPr algn="ctr"/>
            <a:r>
              <a:rPr lang="en-US" sz="1050" dirty="0" smtClean="0">
                <a:solidFill>
                  <a:schemeClr val="tx1">
                    <a:lumMod val="65000"/>
                    <a:lumOff val="35000"/>
                  </a:schemeClr>
                </a:solidFill>
              </a:rPr>
              <a:t>Regardless of party reg., do you consider yourself…</a:t>
            </a:r>
          </a:p>
          <a:p>
            <a:r>
              <a:rPr lang="en-US" sz="1200" dirty="0" smtClean="0">
                <a:solidFill>
                  <a:schemeClr val="tx1">
                    <a:lumMod val="65000"/>
                    <a:lumOff val="35000"/>
                  </a:schemeClr>
                </a:solidFill>
              </a:rPr>
              <a:t>  DEM	       REP	          IND</a:t>
            </a:r>
            <a:endParaRPr lang="en-US" sz="1200" dirty="0">
              <a:solidFill>
                <a:schemeClr val="tx1">
                  <a:lumMod val="65000"/>
                  <a:lumOff val="35000"/>
                </a:schemeClr>
              </a:solidFill>
            </a:endParaRPr>
          </a:p>
        </p:txBody>
      </p:sp>
      <p:cxnSp>
        <p:nvCxnSpPr>
          <p:cNvPr id="23" name="Straight Connector 22"/>
          <p:cNvCxnSpPr/>
          <p:nvPr/>
        </p:nvCxnSpPr>
        <p:spPr>
          <a:xfrm>
            <a:off x="1828800" y="2682240"/>
            <a:ext cx="0" cy="356616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105400" y="2682240"/>
            <a:ext cx="0" cy="356616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3670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 and far, voters want drought relief and prevention as the highest environmental priority in Sacramento</a:t>
            </a:r>
            <a:endParaRPr lang="en-US" dirty="0"/>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2738100085"/>
              </p:ext>
            </p:extLst>
          </p:nvPr>
        </p:nvGraphicFramePr>
        <p:xfrm>
          <a:off x="628650" y="2154941"/>
          <a:ext cx="8210550" cy="4550659"/>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2914650" y="2133600"/>
            <a:ext cx="5010150" cy="523220"/>
          </a:xfrm>
          <a:prstGeom prst="rect">
            <a:avLst/>
          </a:prstGeom>
          <a:solidFill>
            <a:schemeClr val="bg1"/>
          </a:solidFill>
          <a:ln w="19050">
            <a:solidFill>
              <a:schemeClr val="tx1"/>
            </a:solidFill>
          </a:ln>
        </p:spPr>
        <p:txBody>
          <a:bodyPr wrap="square" anchor="ctr">
            <a:spAutoFit/>
          </a:bodyPr>
          <a:lstStyle/>
          <a:p>
            <a:pPr algn="ctr"/>
            <a:r>
              <a:rPr lang="en-US" sz="1400" dirty="0"/>
              <a:t>Of the following environmental concerns, which do you believe should be the highest priority for the California legislature? </a:t>
            </a:r>
            <a:endParaRPr lang="en-US" sz="1400" dirty="0">
              <a:cs typeface="Arial" panose="020B0604020202020204" pitchFamily="34"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216" y="1676400"/>
            <a:ext cx="914400" cy="914400"/>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4200" y="3842578"/>
            <a:ext cx="914400" cy="914400"/>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2014" y="4615868"/>
            <a:ext cx="548640" cy="548640"/>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57400" y="3429000"/>
            <a:ext cx="914400" cy="914400"/>
          </a:xfrm>
          <a:prstGeom prst="rect">
            <a:avLst/>
          </a:prstGeom>
        </p:spPr>
      </p:pic>
      <p:pic>
        <p:nvPicPr>
          <p:cNvPr id="23" name="Picture 22"/>
          <p:cNvPicPr>
            <a:picLocks noChangeAspect="1"/>
          </p:cNvPicPr>
          <p:nvPr/>
        </p:nvPicPr>
        <p:blipFill rotWithShape="1">
          <a:blip r:embed="rId7" cstate="print">
            <a:extLst>
              <a:ext uri="{28A0092B-C50C-407E-A947-70E740481C1C}">
                <a14:useLocalDpi xmlns:a14="http://schemas.microsoft.com/office/drawing/2010/main" val="0"/>
              </a:ext>
            </a:extLst>
          </a:blip>
          <a:srcRect b="9994"/>
          <a:stretch/>
        </p:blipFill>
        <p:spPr>
          <a:xfrm>
            <a:off x="5528416" y="4792943"/>
            <a:ext cx="685800" cy="617257"/>
          </a:xfrm>
          <a:prstGeom prst="rect">
            <a:avLst/>
          </a:prstGeom>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37946" y="4707308"/>
            <a:ext cx="685800" cy="685800"/>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41906" y="4903576"/>
            <a:ext cx="548640" cy="548640"/>
          </a:xfrm>
          <a:prstGeom prst="rect">
            <a:avLst/>
          </a:prstGeom>
        </p:spPr>
      </p:pic>
    </p:spTree>
    <p:extLst>
      <p:ext uri="{BB962C8B-B14F-4D97-AF65-F5344CB8AC3E}">
        <p14:creationId xmlns:p14="http://schemas.microsoft.com/office/powerpoint/2010/main" val="813427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Methodology</a:t>
            </a:r>
            <a:endParaRPr lang="en-US" dirty="0"/>
          </a:p>
        </p:txBody>
      </p:sp>
      <p:sp>
        <p:nvSpPr>
          <p:cNvPr id="2" name="Content Placeholder 1"/>
          <p:cNvSpPr>
            <a:spLocks noGrp="1"/>
          </p:cNvSpPr>
          <p:nvPr>
            <p:ph idx="1"/>
          </p:nvPr>
        </p:nvSpPr>
        <p:spPr/>
        <p:txBody>
          <a:bodyPr>
            <a:normAutofit/>
          </a:bodyPr>
          <a:lstStyle/>
          <a:p>
            <a:pPr marL="0" indent="0">
              <a:buNone/>
            </a:pPr>
            <a:r>
              <a:rPr lang="en-US" sz="2400" dirty="0"/>
              <a:t>Penn Schoen Berland (PSB) conducted online interviews </a:t>
            </a:r>
            <a:r>
              <a:rPr lang="en-US" sz="2400" dirty="0" smtClean="0"/>
              <a:t>from </a:t>
            </a:r>
            <a:r>
              <a:rPr lang="en-US" sz="2400" dirty="0"/>
              <a:t>November 15 </a:t>
            </a:r>
            <a:r>
              <a:rPr lang="en-US" sz="2400" dirty="0" smtClean="0"/>
              <a:t>– </a:t>
            </a:r>
            <a:r>
              <a:rPr lang="en-US" sz="2400" dirty="0"/>
              <a:t>November </a:t>
            </a:r>
            <a:r>
              <a:rPr lang="en-US" sz="2400" dirty="0" smtClean="0"/>
              <a:t>17, 2016 among n=1,000 </a:t>
            </a:r>
            <a:r>
              <a:rPr lang="en-US" sz="2400" dirty="0"/>
              <a:t>definite 2018 California general election voters. </a:t>
            </a:r>
          </a:p>
          <a:p>
            <a:pPr marL="0" indent="0">
              <a:buNone/>
            </a:pPr>
            <a:endParaRPr lang="en-US" sz="2400" dirty="0"/>
          </a:p>
          <a:p>
            <a:pPr marL="0" indent="0">
              <a:buNone/>
            </a:pPr>
            <a:r>
              <a:rPr lang="en-US" sz="2400" dirty="0" smtClean="0"/>
              <a:t>The </a:t>
            </a:r>
            <a:r>
              <a:rPr lang="en-US" sz="2400" dirty="0"/>
              <a:t>margin of error for this study is +/- 3.09% at the 95% confidence level and larger for subgroups. Some percentages may add to more or less than 100% due to rounding.</a:t>
            </a:r>
          </a:p>
          <a:p>
            <a:endParaRPr lang="en-US" sz="2400"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6636" b="23476"/>
          <a:stretch/>
        </p:blipFill>
        <p:spPr>
          <a:xfrm>
            <a:off x="2895600" y="4389119"/>
            <a:ext cx="3352800" cy="2011680"/>
          </a:xfrm>
          <a:prstGeom prst="rect">
            <a:avLst/>
          </a:prstGeom>
        </p:spPr>
      </p:pic>
    </p:spTree>
    <p:extLst>
      <p:ext uri="{BB962C8B-B14F-4D97-AF65-F5344CB8AC3E}">
        <p14:creationId xmlns:p14="http://schemas.microsoft.com/office/powerpoint/2010/main" val="38263804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5715000" y="4236184"/>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715000" y="5549114"/>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819400" y="4573250"/>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19400" y="5886180"/>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r>
              <a:rPr lang="en-US" dirty="0" smtClean="0"/>
              <a:t>Majority of California voters oppose new housing development requirements stemming from SB 32</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508660380"/>
              </p:ext>
            </p:extLst>
          </p:nvPr>
        </p:nvGraphicFramePr>
        <p:xfrm>
          <a:off x="2476500" y="3276600"/>
          <a:ext cx="4191000" cy="3365718"/>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2371725" y="1396754"/>
            <a:ext cx="6315075" cy="1661993"/>
          </a:xfrm>
          <a:prstGeom prst="rect">
            <a:avLst/>
          </a:prstGeom>
          <a:solidFill>
            <a:schemeClr val="bg1"/>
          </a:solidFill>
          <a:ln w="19050">
            <a:solidFill>
              <a:schemeClr val="tx1"/>
            </a:solidFill>
          </a:ln>
        </p:spPr>
        <p:txBody>
          <a:bodyPr wrap="square" anchor="ctr">
            <a:spAutoFit/>
          </a:bodyPr>
          <a:lstStyle/>
          <a:p>
            <a:pPr algn="ctr"/>
            <a:r>
              <a:rPr lang="en-US" sz="1200" dirty="0"/>
              <a:t>California housing experts say that to reach the new greenhouse gas standards set by legislature in SB 32, new housing developments must become much more energy efficient, including producing their own clean electricity and reducing automobile use. They estimate the cost to accomplish these goals will raise the cost of new single family homes by $58,000 per unit. This increase will price even more people out of the California housing market, especially middle-class families. </a:t>
            </a:r>
            <a:endParaRPr lang="en-US" sz="1200" dirty="0" smtClean="0"/>
          </a:p>
          <a:p>
            <a:pPr algn="ctr"/>
            <a:endParaRPr lang="en-US" sz="1400" dirty="0"/>
          </a:p>
          <a:p>
            <a:pPr algn="ctr"/>
            <a:r>
              <a:rPr lang="en-US" sz="1400" dirty="0" smtClean="0"/>
              <a:t>Do you strongly support, somewhat support, somewhat oppose, </a:t>
            </a:r>
            <a:br>
              <a:rPr lang="en-US" sz="1400" dirty="0" smtClean="0"/>
            </a:br>
            <a:r>
              <a:rPr lang="en-US" sz="1400" dirty="0" smtClean="0"/>
              <a:t>or strongly oppose these new housing permit requirements?</a:t>
            </a:r>
            <a:endParaRPr lang="en-US" sz="1400" dirty="0"/>
          </a:p>
        </p:txBody>
      </p:sp>
      <p:sp>
        <p:nvSpPr>
          <p:cNvPr id="12" name="TextBox 11"/>
          <p:cNvSpPr txBox="1"/>
          <p:nvPr/>
        </p:nvSpPr>
        <p:spPr>
          <a:xfrm>
            <a:off x="6468054" y="4086578"/>
            <a:ext cx="1162434" cy="523220"/>
          </a:xfrm>
          <a:prstGeom prst="rect">
            <a:avLst/>
          </a:prstGeom>
          <a:noFill/>
        </p:spPr>
        <p:txBody>
          <a:bodyPr wrap="none" rtlCol="0">
            <a:spAutoFit/>
          </a:bodyPr>
          <a:lstStyle/>
          <a:p>
            <a:r>
              <a:rPr lang="en-US" sz="1400" dirty="0" smtClean="0"/>
              <a:t>28% strongly </a:t>
            </a:r>
            <a:br>
              <a:rPr lang="en-US" sz="1400" dirty="0" smtClean="0"/>
            </a:br>
            <a:r>
              <a:rPr lang="en-US" sz="1400" dirty="0" smtClean="0"/>
              <a:t>oppose</a:t>
            </a:r>
            <a:endParaRPr lang="en-US" sz="1400" dirty="0"/>
          </a:p>
        </p:txBody>
      </p:sp>
      <p:sp>
        <p:nvSpPr>
          <p:cNvPr id="15" name="TextBox 14"/>
          <p:cNvSpPr txBox="1"/>
          <p:nvPr/>
        </p:nvSpPr>
        <p:spPr>
          <a:xfrm>
            <a:off x="6468054" y="5364448"/>
            <a:ext cx="1341073" cy="523220"/>
          </a:xfrm>
          <a:prstGeom prst="rect">
            <a:avLst/>
          </a:prstGeom>
          <a:noFill/>
        </p:spPr>
        <p:txBody>
          <a:bodyPr wrap="none" rtlCol="0">
            <a:spAutoFit/>
          </a:bodyPr>
          <a:lstStyle/>
          <a:p>
            <a:r>
              <a:rPr lang="en-US" sz="1400" dirty="0" smtClean="0"/>
              <a:t>28% somewhat </a:t>
            </a:r>
            <a:br>
              <a:rPr lang="en-US" sz="1400" dirty="0" smtClean="0"/>
            </a:br>
            <a:r>
              <a:rPr lang="en-US" sz="1400" dirty="0" smtClean="0"/>
              <a:t>oppose</a:t>
            </a:r>
            <a:endParaRPr lang="en-US" sz="1400" dirty="0"/>
          </a:p>
        </p:txBody>
      </p:sp>
      <p:sp>
        <p:nvSpPr>
          <p:cNvPr id="13" name="TextBox 12"/>
          <p:cNvSpPr txBox="1"/>
          <p:nvPr/>
        </p:nvSpPr>
        <p:spPr>
          <a:xfrm>
            <a:off x="4648200" y="3124200"/>
            <a:ext cx="1728358" cy="461665"/>
          </a:xfrm>
          <a:prstGeom prst="rect">
            <a:avLst/>
          </a:prstGeom>
          <a:noFill/>
        </p:spPr>
        <p:txBody>
          <a:bodyPr wrap="none" rtlCol="0">
            <a:spAutoFit/>
          </a:bodyPr>
          <a:lstStyle/>
          <a:p>
            <a:r>
              <a:rPr lang="en-US" sz="2400" b="1" dirty="0" smtClean="0"/>
              <a:t>56% oppose</a:t>
            </a:r>
            <a:endParaRPr lang="en-US" sz="2400" b="1" dirty="0"/>
          </a:p>
        </p:txBody>
      </p:sp>
      <p:sp>
        <p:nvSpPr>
          <p:cNvPr id="17" name="TextBox 16"/>
          <p:cNvSpPr txBox="1"/>
          <p:nvPr/>
        </p:nvSpPr>
        <p:spPr>
          <a:xfrm>
            <a:off x="2706528" y="3733800"/>
            <a:ext cx="1789272" cy="461665"/>
          </a:xfrm>
          <a:prstGeom prst="rect">
            <a:avLst/>
          </a:prstGeom>
          <a:noFill/>
        </p:spPr>
        <p:txBody>
          <a:bodyPr wrap="none" rtlCol="0">
            <a:spAutoFit/>
          </a:bodyPr>
          <a:lstStyle/>
          <a:p>
            <a:r>
              <a:rPr lang="en-US" sz="2400" b="1" dirty="0" smtClean="0"/>
              <a:t>44% support</a:t>
            </a:r>
            <a:endParaRPr lang="en-US" sz="2400" b="1" dirty="0"/>
          </a:p>
        </p:txBody>
      </p:sp>
      <p:sp>
        <p:nvSpPr>
          <p:cNvPr id="19" name="TextBox 18"/>
          <p:cNvSpPr txBox="1"/>
          <p:nvPr/>
        </p:nvSpPr>
        <p:spPr>
          <a:xfrm>
            <a:off x="1752600" y="4405462"/>
            <a:ext cx="1122359" cy="523220"/>
          </a:xfrm>
          <a:prstGeom prst="rect">
            <a:avLst/>
          </a:prstGeom>
          <a:noFill/>
        </p:spPr>
        <p:txBody>
          <a:bodyPr wrap="none" rtlCol="0">
            <a:spAutoFit/>
          </a:bodyPr>
          <a:lstStyle/>
          <a:p>
            <a:pPr algn="r"/>
            <a:r>
              <a:rPr lang="en-US" sz="1400" dirty="0" smtClean="0"/>
              <a:t>10% strongly</a:t>
            </a:r>
            <a:br>
              <a:rPr lang="en-US" sz="1400" dirty="0" smtClean="0"/>
            </a:br>
            <a:r>
              <a:rPr lang="en-US" sz="1400" dirty="0" smtClean="0"/>
              <a:t> support</a:t>
            </a:r>
            <a:endParaRPr lang="en-US" sz="1400" dirty="0"/>
          </a:p>
        </p:txBody>
      </p:sp>
      <p:sp>
        <p:nvSpPr>
          <p:cNvPr id="21" name="TextBox 20"/>
          <p:cNvSpPr txBox="1"/>
          <p:nvPr/>
        </p:nvSpPr>
        <p:spPr>
          <a:xfrm>
            <a:off x="1524000" y="5725180"/>
            <a:ext cx="1300997" cy="523220"/>
          </a:xfrm>
          <a:prstGeom prst="rect">
            <a:avLst/>
          </a:prstGeom>
          <a:noFill/>
        </p:spPr>
        <p:txBody>
          <a:bodyPr wrap="none" rtlCol="0">
            <a:spAutoFit/>
          </a:bodyPr>
          <a:lstStyle/>
          <a:p>
            <a:pPr algn="r"/>
            <a:r>
              <a:rPr lang="en-US" sz="1400" dirty="0"/>
              <a:t>34% </a:t>
            </a:r>
            <a:r>
              <a:rPr lang="en-US" sz="1400" dirty="0" smtClean="0"/>
              <a:t>somewhat</a:t>
            </a:r>
            <a:br>
              <a:rPr lang="en-US" sz="1400" dirty="0" smtClean="0"/>
            </a:br>
            <a:r>
              <a:rPr lang="en-US" sz="1400" dirty="0" smtClean="0"/>
              <a:t> </a:t>
            </a:r>
            <a:r>
              <a:rPr lang="en-US" sz="1400" dirty="0"/>
              <a:t>support</a:t>
            </a:r>
          </a:p>
        </p:txBody>
      </p:sp>
      <p:grpSp>
        <p:nvGrpSpPr>
          <p:cNvPr id="5" name="Group 4"/>
          <p:cNvGrpSpPr/>
          <p:nvPr/>
        </p:nvGrpSpPr>
        <p:grpSpPr>
          <a:xfrm>
            <a:off x="586859" y="1447800"/>
            <a:ext cx="1699141" cy="1699141"/>
            <a:chOff x="586859" y="1447800"/>
            <a:chExt cx="1699141" cy="1699141"/>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59" y="1447800"/>
              <a:ext cx="1699141" cy="1699141"/>
            </a:xfrm>
            <a:prstGeom prst="rect">
              <a:avLst/>
            </a:prstGeom>
          </p:spPr>
        </p:pic>
        <p:sp>
          <p:nvSpPr>
            <p:cNvPr id="3" name="TextBox 2"/>
            <p:cNvSpPr txBox="1"/>
            <p:nvPr/>
          </p:nvSpPr>
          <p:spPr>
            <a:xfrm>
              <a:off x="1201655" y="2367769"/>
              <a:ext cx="683200" cy="307777"/>
            </a:xfrm>
            <a:prstGeom prst="rect">
              <a:avLst/>
            </a:prstGeom>
            <a:noFill/>
          </p:spPr>
          <p:txBody>
            <a:bodyPr wrap="none" rtlCol="0">
              <a:spAutoFit/>
            </a:bodyPr>
            <a:lstStyle/>
            <a:p>
              <a:pPr algn="ctr"/>
              <a:r>
                <a:rPr lang="en-US" sz="1400" b="1" dirty="0" smtClean="0">
                  <a:latin typeface="Arial" panose="020B0604020202020204" pitchFamily="34" charset="0"/>
                  <a:cs typeface="Arial" panose="020B0604020202020204" pitchFamily="34" charset="0"/>
                </a:rPr>
                <a:t>SB 32</a:t>
              </a:r>
              <a:endParaRPr lang="en-US" sz="14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1118149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b="1" dirty="0" smtClean="0">
                <a:latin typeface="+mn-lt"/>
              </a:rPr>
              <a:t>A look to the future</a:t>
            </a:r>
            <a:endParaRPr lang="en-US" sz="7200" b="1" dirty="0">
              <a:latin typeface="+mn-lt"/>
            </a:endParaRPr>
          </a:p>
        </p:txBody>
      </p:sp>
      <p:sp>
        <p:nvSpPr>
          <p:cNvPr id="5" name="Subtitle 4"/>
          <p:cNvSpPr>
            <a:spLocks noGrp="1"/>
          </p:cNvSpPr>
          <p:nvPr>
            <p:ph type="body" idx="1"/>
          </p:nvPr>
        </p:nvSpPr>
        <p:spPr/>
        <p:txBody>
          <a:bodyPr>
            <a:normAutofit/>
          </a:bodyPr>
          <a:lstStyle/>
          <a:p>
            <a:r>
              <a:rPr lang="en-US" sz="3200" dirty="0" smtClean="0"/>
              <a:t>The People’s Voice 2016</a:t>
            </a:r>
            <a:endParaRPr lang="en-US" sz="3200" dirty="0"/>
          </a:p>
        </p:txBody>
      </p:sp>
    </p:spTree>
    <p:extLst>
      <p:ext uri="{BB962C8B-B14F-4D97-AF65-F5344CB8AC3E}">
        <p14:creationId xmlns:p14="http://schemas.microsoft.com/office/powerpoint/2010/main" val="21025705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 to the country as a whole*, California sharply divided the role of newcomers in American society</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653779258"/>
              </p:ext>
            </p:extLst>
          </p:nvPr>
        </p:nvGraphicFramePr>
        <p:xfrm>
          <a:off x="2057400" y="2289707"/>
          <a:ext cx="5029200" cy="460602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1"/>
          <p:cNvSpPr>
            <a:spLocks noChangeArrowheads="1"/>
          </p:cNvSpPr>
          <p:nvPr/>
        </p:nvSpPr>
        <p:spPr bwMode="auto">
          <a:xfrm>
            <a:off x="857250" y="26400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p:cNvSpPr/>
          <p:nvPr/>
        </p:nvSpPr>
        <p:spPr>
          <a:xfrm>
            <a:off x="2519363" y="1600200"/>
            <a:ext cx="4105275" cy="307777"/>
          </a:xfrm>
          <a:prstGeom prst="rect">
            <a:avLst/>
          </a:prstGeom>
          <a:solidFill>
            <a:schemeClr val="bg1"/>
          </a:solidFill>
          <a:ln w="19050">
            <a:solidFill>
              <a:schemeClr val="tx1"/>
            </a:solidFill>
          </a:ln>
        </p:spPr>
        <p:txBody>
          <a:bodyPr wrap="square" anchor="ctr">
            <a:spAutoFit/>
          </a:bodyPr>
          <a:lstStyle/>
          <a:p>
            <a:pPr algn="ctr"/>
            <a:r>
              <a:rPr lang="en-US" sz="1400" dirty="0" smtClean="0"/>
              <a:t>Which of the following comes closest to your view?</a:t>
            </a:r>
            <a:endParaRPr lang="en-US" sz="1400" dirty="0"/>
          </a:p>
        </p:txBody>
      </p:sp>
      <p:sp>
        <p:nvSpPr>
          <p:cNvPr id="13" name="TextBox 12"/>
          <p:cNvSpPr txBox="1"/>
          <p:nvPr/>
        </p:nvSpPr>
        <p:spPr>
          <a:xfrm>
            <a:off x="1257300" y="1981200"/>
            <a:ext cx="6629400" cy="400110"/>
          </a:xfrm>
          <a:prstGeom prst="rect">
            <a:avLst/>
          </a:prstGeom>
          <a:noFill/>
        </p:spPr>
        <p:txBody>
          <a:bodyPr wrap="square" rtlCol="0">
            <a:spAutoFit/>
          </a:bodyPr>
          <a:lstStyle/>
          <a:p>
            <a:pPr algn="ctr"/>
            <a:r>
              <a:rPr lang="en-US" sz="2000" b="1" dirty="0" smtClean="0"/>
              <a:t>The growing number of newcomers from other countries…</a:t>
            </a:r>
            <a:endParaRPr lang="en-US" sz="2000" b="1" dirty="0"/>
          </a:p>
        </p:txBody>
      </p:sp>
      <p:sp>
        <p:nvSpPr>
          <p:cNvPr id="15" name="TextBox 14"/>
          <p:cNvSpPr txBox="1"/>
          <p:nvPr/>
        </p:nvSpPr>
        <p:spPr>
          <a:xfrm>
            <a:off x="2390777" y="3953470"/>
            <a:ext cx="2181223" cy="923330"/>
          </a:xfrm>
          <a:prstGeom prst="rect">
            <a:avLst/>
          </a:prstGeom>
          <a:noFill/>
        </p:spPr>
        <p:txBody>
          <a:bodyPr wrap="square" rtlCol="0">
            <a:spAutoFit/>
          </a:bodyPr>
          <a:lstStyle/>
          <a:p>
            <a:pPr algn="ctr"/>
            <a:r>
              <a:rPr lang="en-US" b="1" dirty="0" smtClean="0"/>
              <a:t>…threatens traditional American customs and values</a:t>
            </a:r>
            <a:endParaRPr lang="en-US" b="1" dirty="0"/>
          </a:p>
        </p:txBody>
      </p:sp>
      <p:sp>
        <p:nvSpPr>
          <p:cNvPr id="16" name="TextBox 15"/>
          <p:cNvSpPr txBox="1"/>
          <p:nvPr/>
        </p:nvSpPr>
        <p:spPr>
          <a:xfrm>
            <a:off x="4554908" y="3503854"/>
            <a:ext cx="2114550" cy="707886"/>
          </a:xfrm>
          <a:prstGeom prst="rect">
            <a:avLst/>
          </a:prstGeom>
          <a:noFill/>
        </p:spPr>
        <p:txBody>
          <a:bodyPr wrap="square" rtlCol="0">
            <a:spAutoFit/>
          </a:bodyPr>
          <a:lstStyle/>
          <a:p>
            <a:pPr algn="ctr"/>
            <a:r>
              <a:rPr lang="en-US" sz="2000" b="1" dirty="0" smtClean="0"/>
              <a:t>…strengthens American society</a:t>
            </a:r>
            <a:endParaRPr lang="en-US" sz="2000" b="1" dirty="0"/>
          </a:p>
        </p:txBody>
      </p:sp>
      <p:sp>
        <p:nvSpPr>
          <p:cNvPr id="17" name="TextBox 16"/>
          <p:cNvSpPr txBox="1"/>
          <p:nvPr/>
        </p:nvSpPr>
        <p:spPr>
          <a:xfrm>
            <a:off x="6400800" y="5562600"/>
            <a:ext cx="2743200" cy="830997"/>
          </a:xfrm>
          <a:prstGeom prst="rect">
            <a:avLst/>
          </a:prstGeom>
          <a:noFill/>
        </p:spPr>
        <p:txBody>
          <a:bodyPr wrap="square" rtlCol="0">
            <a:spAutoFit/>
          </a:bodyPr>
          <a:lstStyle/>
          <a:p>
            <a:r>
              <a:rPr lang="en-US" sz="1200" dirty="0" smtClean="0"/>
              <a:t>*</a:t>
            </a:r>
            <a:r>
              <a:rPr lang="en-US" sz="1600" u="sng" dirty="0" smtClean="0"/>
              <a:t>PSB National Post-Election poll</a:t>
            </a:r>
            <a:r>
              <a:rPr lang="en-US" sz="1600" dirty="0" smtClean="0"/>
              <a:t>: 49% “threatens” vs. 51% “strengthens”</a:t>
            </a:r>
            <a:endParaRPr lang="en-US" sz="1600" dirty="0"/>
          </a:p>
        </p:txBody>
      </p:sp>
    </p:spTree>
    <p:extLst>
      <p:ext uri="{BB962C8B-B14F-4D97-AF65-F5344CB8AC3E}">
        <p14:creationId xmlns:p14="http://schemas.microsoft.com/office/powerpoint/2010/main" val="6130187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a:off x="7101840" y="2971800"/>
            <a:ext cx="1143000" cy="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410200" y="4191000"/>
            <a:ext cx="2834640" cy="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135880" y="5418746"/>
            <a:ext cx="3108960" cy="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Neither Democrats nor Republicans have a lock on 2018 Governorship (only ~700 days ‘til the Election!)</a:t>
            </a:r>
            <a:endParaRPr lang="en-US" dirty="0"/>
          </a:p>
        </p:txBody>
      </p:sp>
      <p:sp>
        <p:nvSpPr>
          <p:cNvPr id="5" name="Rectangle 1"/>
          <p:cNvSpPr>
            <a:spLocks noChangeArrowheads="1"/>
          </p:cNvSpPr>
          <p:nvPr/>
        </p:nvSpPr>
        <p:spPr bwMode="auto">
          <a:xfrm>
            <a:off x="857250" y="26400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p:cNvSpPr/>
          <p:nvPr/>
        </p:nvSpPr>
        <p:spPr>
          <a:xfrm>
            <a:off x="1574007" y="1600200"/>
            <a:ext cx="5995987" cy="307777"/>
          </a:xfrm>
          <a:prstGeom prst="rect">
            <a:avLst/>
          </a:prstGeom>
          <a:solidFill>
            <a:schemeClr val="bg1"/>
          </a:solidFill>
          <a:ln w="19050">
            <a:solidFill>
              <a:schemeClr val="tx1"/>
            </a:solidFill>
          </a:ln>
        </p:spPr>
        <p:txBody>
          <a:bodyPr wrap="square" anchor="ctr">
            <a:spAutoFit/>
          </a:bodyPr>
          <a:lstStyle/>
          <a:p>
            <a:pPr algn="ctr"/>
            <a:r>
              <a:rPr lang="en-US" sz="1400" dirty="0" smtClean="0"/>
              <a:t>Thinking about the 2018 race for Governor, do you think you would vote for a…?</a:t>
            </a:r>
            <a:endParaRPr lang="en-US" sz="1400" dirty="0"/>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2207626893"/>
              </p:ext>
            </p:extLst>
          </p:nvPr>
        </p:nvGraphicFramePr>
        <p:xfrm>
          <a:off x="990600" y="2209800"/>
          <a:ext cx="7524750" cy="4191000"/>
        </p:xfrm>
        <a:graphic>
          <a:graphicData uri="http://schemas.openxmlformats.org/drawingml/2006/chart">
            <c:chart xmlns:c="http://schemas.openxmlformats.org/drawingml/2006/chart" xmlns:r="http://schemas.openxmlformats.org/officeDocument/2006/relationships" r:id="rId2"/>
          </a:graphicData>
        </a:graphic>
      </p:graphicFrame>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146" y="2480416"/>
            <a:ext cx="914400" cy="914400"/>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3725254"/>
            <a:ext cx="914400" cy="914400"/>
          </a:xfrm>
          <a:prstGeom prst="rect">
            <a:avLst/>
          </a:prstGeom>
        </p:spPr>
      </p:pic>
      <p:grpSp>
        <p:nvGrpSpPr>
          <p:cNvPr id="23" name="Group 22"/>
          <p:cNvGrpSpPr/>
          <p:nvPr/>
        </p:nvGrpSpPr>
        <p:grpSpPr>
          <a:xfrm>
            <a:off x="650365" y="4910270"/>
            <a:ext cx="484089" cy="889476"/>
            <a:chOff x="650365" y="4910270"/>
            <a:chExt cx="484089" cy="889476"/>
          </a:xfrm>
        </p:grpSpPr>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254" y="5342546"/>
              <a:ext cx="457200" cy="457200"/>
            </a:xfrm>
            <a:prstGeom prst="rect">
              <a:avLst/>
            </a:prstGeom>
          </p:spPr>
        </p:pic>
        <p:pic>
          <p:nvPicPr>
            <p:cNvPr id="22" name="Picture 21"/>
            <p:cNvPicPr>
              <a:picLocks noChangeAspect="1"/>
            </p:cNvPicPr>
            <p:nvPr/>
          </p:nvPicPr>
          <p:blipFill rotWithShape="1">
            <a:blip r:embed="rId6" cstate="print">
              <a:extLst>
                <a:ext uri="{28A0092B-C50C-407E-A947-70E740481C1C}">
                  <a14:useLocalDpi xmlns:a14="http://schemas.microsoft.com/office/drawing/2010/main" val="0"/>
                </a:ext>
              </a:extLst>
            </a:blip>
            <a:srcRect b="21667"/>
            <a:stretch/>
          </p:blipFill>
          <p:spPr>
            <a:xfrm>
              <a:off x="650365" y="4910270"/>
              <a:ext cx="449905" cy="457200"/>
            </a:xfrm>
            <a:prstGeom prst="rect">
              <a:avLst/>
            </a:prstGeom>
          </p:spPr>
        </p:pic>
      </p:grpSp>
      <p:sp>
        <p:nvSpPr>
          <p:cNvPr id="24" name="TextBox 23"/>
          <p:cNvSpPr txBox="1"/>
          <p:nvPr/>
        </p:nvSpPr>
        <p:spPr>
          <a:xfrm>
            <a:off x="4582966" y="2752950"/>
            <a:ext cx="2503634" cy="400110"/>
          </a:xfrm>
          <a:prstGeom prst="rect">
            <a:avLst/>
          </a:prstGeom>
          <a:noFill/>
        </p:spPr>
        <p:txBody>
          <a:bodyPr wrap="none" rtlCol="0">
            <a:spAutoFit/>
          </a:bodyPr>
          <a:lstStyle/>
          <a:p>
            <a:r>
              <a:rPr lang="en-US" sz="2000" b="1" dirty="0" smtClean="0">
                <a:solidFill>
                  <a:schemeClr val="bg1"/>
                </a:solidFill>
              </a:rPr>
              <a:t>Democratic candidate</a:t>
            </a:r>
            <a:endParaRPr lang="en-US" sz="2000" b="1" dirty="0">
              <a:solidFill>
                <a:schemeClr val="bg1"/>
              </a:solidFill>
            </a:endParaRPr>
          </a:p>
        </p:txBody>
      </p:sp>
      <p:sp>
        <p:nvSpPr>
          <p:cNvPr id="25" name="TextBox 24"/>
          <p:cNvSpPr txBox="1"/>
          <p:nvPr/>
        </p:nvSpPr>
        <p:spPr>
          <a:xfrm>
            <a:off x="2940678" y="3988038"/>
            <a:ext cx="2469522" cy="400110"/>
          </a:xfrm>
          <a:prstGeom prst="rect">
            <a:avLst/>
          </a:prstGeom>
          <a:noFill/>
        </p:spPr>
        <p:txBody>
          <a:bodyPr wrap="none" rtlCol="0">
            <a:spAutoFit/>
          </a:bodyPr>
          <a:lstStyle/>
          <a:p>
            <a:r>
              <a:rPr lang="en-US" sz="2000" b="1" dirty="0" smtClean="0">
                <a:solidFill>
                  <a:schemeClr val="bg1"/>
                </a:solidFill>
              </a:rPr>
              <a:t>Republican candidate</a:t>
            </a:r>
            <a:endParaRPr lang="en-US" sz="2000" b="1" dirty="0">
              <a:solidFill>
                <a:schemeClr val="bg1"/>
              </a:solidFill>
            </a:endParaRPr>
          </a:p>
        </p:txBody>
      </p:sp>
      <p:sp>
        <p:nvSpPr>
          <p:cNvPr id="26" name="TextBox 25"/>
          <p:cNvSpPr txBox="1"/>
          <p:nvPr/>
        </p:nvSpPr>
        <p:spPr>
          <a:xfrm>
            <a:off x="3707763" y="5221598"/>
            <a:ext cx="1423275" cy="400110"/>
          </a:xfrm>
          <a:prstGeom prst="rect">
            <a:avLst/>
          </a:prstGeom>
          <a:noFill/>
        </p:spPr>
        <p:txBody>
          <a:bodyPr wrap="none" rtlCol="0">
            <a:spAutoFit/>
          </a:bodyPr>
          <a:lstStyle/>
          <a:p>
            <a:r>
              <a:rPr lang="en-US" sz="2000" b="1" dirty="0" smtClean="0">
                <a:solidFill>
                  <a:schemeClr val="bg1"/>
                </a:solidFill>
              </a:rPr>
              <a:t>Don’t know</a:t>
            </a:r>
            <a:endParaRPr lang="en-US" sz="2000" b="1" dirty="0">
              <a:solidFill>
                <a:schemeClr val="bg1"/>
              </a:solidFill>
            </a:endParaRPr>
          </a:p>
        </p:txBody>
      </p:sp>
    </p:spTree>
    <p:extLst>
      <p:ext uri="{BB962C8B-B14F-4D97-AF65-F5344CB8AC3E}">
        <p14:creationId xmlns:p14="http://schemas.microsoft.com/office/powerpoint/2010/main" val="13558698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1" name="Chart 150"/>
          <p:cNvGraphicFramePr/>
          <p:nvPr>
            <p:extLst>
              <p:ext uri="{D42A27DB-BD31-4B8C-83A1-F6EECF244321}">
                <p14:modId xmlns:p14="http://schemas.microsoft.com/office/powerpoint/2010/main" val="1440218162"/>
              </p:ext>
            </p:extLst>
          </p:nvPr>
        </p:nvGraphicFramePr>
        <p:xfrm>
          <a:off x="3691141" y="2057534"/>
          <a:ext cx="4462259" cy="451765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a:xfrm>
            <a:off x="628650" y="381000"/>
            <a:ext cx="8362950" cy="1004888"/>
          </a:xfrm>
        </p:spPr>
        <p:txBody>
          <a:bodyPr/>
          <a:lstStyle/>
          <a:p>
            <a:r>
              <a:rPr lang="en-US" dirty="0" smtClean="0"/>
              <a:t>But don’t renounce your US citizenship or stop paying Federal taxes quite yet – only 1 </a:t>
            </a:r>
            <a:r>
              <a:rPr lang="en-US" dirty="0"/>
              <a:t>in 3 (32%) back “</a:t>
            </a:r>
            <a:r>
              <a:rPr lang="en-US" dirty="0" err="1" smtClean="0"/>
              <a:t>CalExit</a:t>
            </a:r>
            <a:r>
              <a:rPr lang="en-US" dirty="0" smtClean="0"/>
              <a:t>”</a:t>
            </a:r>
            <a:endParaRPr lang="en-US" dirty="0"/>
          </a:p>
        </p:txBody>
      </p:sp>
      <p:sp>
        <p:nvSpPr>
          <p:cNvPr id="10" name="Rectangular Callout 9"/>
          <p:cNvSpPr/>
          <p:nvPr/>
        </p:nvSpPr>
        <p:spPr>
          <a:xfrm>
            <a:off x="990600" y="1524000"/>
            <a:ext cx="4572000" cy="1877437"/>
          </a:xfrm>
          <a:prstGeom prst="wedgeRectCallout">
            <a:avLst>
              <a:gd name="adj1" fmla="val 35616"/>
              <a:gd name="adj2" fmla="val 81533"/>
            </a:avLst>
          </a:prstGeom>
          <a:solidFill>
            <a:schemeClr val="bg1"/>
          </a:solidFill>
          <a:ln w="19050">
            <a:solidFill>
              <a:schemeClr val="tx1"/>
            </a:solidFill>
          </a:ln>
        </p:spPr>
        <p:txBody>
          <a:bodyPr wrap="square" anchor="ctr">
            <a:spAutoFit/>
          </a:bodyPr>
          <a:lstStyle/>
          <a:p>
            <a:pPr algn="ctr"/>
            <a:r>
              <a:rPr lang="en-US" sz="1400" b="1" dirty="0" smtClean="0"/>
              <a:t>California </a:t>
            </a:r>
            <a:r>
              <a:rPr lang="en-US" sz="1400" b="1" dirty="0"/>
              <a:t>isn't like any other US state given its large and diverse population, the size and scope of its economy, and its unique prominence worldwide in terms of trade, agriculture, technology, entertainment, and culture. </a:t>
            </a:r>
            <a:r>
              <a:rPr lang="en-US" sz="2000" b="1" dirty="0"/>
              <a:t>Given the recent Presidential election results, California should be its own nation, separate from the rest of the US.</a:t>
            </a:r>
            <a:endParaRPr lang="en-US" sz="2000" b="1" dirty="0">
              <a:latin typeface="Segoe UI Light" panose="020B0502040204020203" pitchFamily="34" charset="0"/>
            </a:endParaRPr>
          </a:p>
        </p:txBody>
      </p:sp>
      <p:pic>
        <p:nvPicPr>
          <p:cNvPr id="121" name="Picture 1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31240">
            <a:off x="1072556" y="3927264"/>
            <a:ext cx="2284296" cy="1522864"/>
          </a:xfrm>
          <a:prstGeom prst="rect">
            <a:avLst/>
          </a:prstGeom>
          <a:ln>
            <a:solidFill>
              <a:schemeClr val="tx1"/>
            </a:solidFill>
          </a:ln>
        </p:spPr>
      </p:pic>
      <p:sp>
        <p:nvSpPr>
          <p:cNvPr id="152" name="TextBox 151"/>
          <p:cNvSpPr txBox="1"/>
          <p:nvPr/>
        </p:nvSpPr>
        <p:spPr>
          <a:xfrm>
            <a:off x="4245870" y="4023971"/>
            <a:ext cx="1590820" cy="584775"/>
          </a:xfrm>
          <a:prstGeom prst="rect">
            <a:avLst/>
          </a:prstGeom>
          <a:noFill/>
        </p:spPr>
        <p:txBody>
          <a:bodyPr wrap="none" rtlCol="0">
            <a:spAutoFit/>
          </a:bodyPr>
          <a:lstStyle/>
          <a:p>
            <a:r>
              <a:rPr lang="en-US" sz="3200" b="1" dirty="0" smtClean="0"/>
              <a:t>32% </a:t>
            </a:r>
            <a:r>
              <a:rPr lang="en-US" sz="2000" b="1" dirty="0" smtClean="0"/>
              <a:t>agree</a:t>
            </a:r>
            <a:endParaRPr lang="en-US" sz="3200" b="1" dirty="0"/>
          </a:p>
        </p:txBody>
      </p:sp>
      <p:sp>
        <p:nvSpPr>
          <p:cNvPr id="153" name="TextBox 152"/>
          <p:cNvSpPr txBox="1"/>
          <p:nvPr/>
        </p:nvSpPr>
        <p:spPr>
          <a:xfrm>
            <a:off x="6095948" y="2209800"/>
            <a:ext cx="1893788" cy="584775"/>
          </a:xfrm>
          <a:prstGeom prst="rect">
            <a:avLst/>
          </a:prstGeom>
          <a:noFill/>
        </p:spPr>
        <p:txBody>
          <a:bodyPr wrap="none" rtlCol="0">
            <a:spAutoFit/>
          </a:bodyPr>
          <a:lstStyle/>
          <a:p>
            <a:r>
              <a:rPr lang="en-US" sz="3200" b="1" dirty="0" smtClean="0"/>
              <a:t>68% </a:t>
            </a:r>
            <a:r>
              <a:rPr lang="en-US" sz="2000" b="1" dirty="0" smtClean="0"/>
              <a:t>disagree</a:t>
            </a:r>
            <a:endParaRPr lang="en-US" sz="3200" b="1" dirty="0"/>
          </a:p>
        </p:txBody>
      </p:sp>
    </p:spTree>
    <p:extLst>
      <p:ext uri="{BB962C8B-B14F-4D97-AF65-F5344CB8AC3E}">
        <p14:creationId xmlns:p14="http://schemas.microsoft.com/office/powerpoint/2010/main" val="22679954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23900" y="762000"/>
            <a:ext cx="7696200" cy="2387600"/>
          </a:xfrm>
        </p:spPr>
        <p:txBody>
          <a:bodyPr>
            <a:normAutofit/>
          </a:bodyPr>
          <a:lstStyle/>
          <a:p>
            <a:r>
              <a:rPr lang="en-US" b="1" dirty="0" smtClean="0">
                <a:solidFill>
                  <a:srgbClr val="066499"/>
                </a:solidFill>
                <a:latin typeface="+mn-lt"/>
              </a:rPr>
              <a:t>Robert Green, Principal</a:t>
            </a:r>
            <a:endParaRPr lang="en-US" b="1" dirty="0">
              <a:solidFill>
                <a:srgbClr val="066499"/>
              </a:solidFill>
              <a:latin typeface="+mn-lt"/>
            </a:endParaRPr>
          </a:p>
        </p:txBody>
      </p:sp>
      <p:sp>
        <p:nvSpPr>
          <p:cNvPr id="5" name="Subtitle 4"/>
          <p:cNvSpPr>
            <a:spLocks noGrp="1"/>
          </p:cNvSpPr>
          <p:nvPr>
            <p:ph type="subTitle" idx="1"/>
          </p:nvPr>
        </p:nvSpPr>
        <p:spPr>
          <a:xfrm>
            <a:off x="1143000" y="4211638"/>
            <a:ext cx="6858000" cy="1655762"/>
          </a:xfrm>
        </p:spPr>
        <p:txBody>
          <a:bodyPr>
            <a:normAutofit/>
          </a:bodyPr>
          <a:lstStyle/>
          <a:p>
            <a:r>
              <a:rPr lang="en-US" sz="3200" dirty="0" smtClean="0">
                <a:solidFill>
                  <a:srgbClr val="066499"/>
                </a:solidFill>
              </a:rPr>
              <a:t>rgreen@ps-b.com</a:t>
            </a:r>
            <a:endParaRPr lang="en-US" sz="3200" dirty="0" smtClean="0">
              <a:solidFill>
                <a:srgbClr val="066499"/>
              </a:solidFill>
              <a:hlinkClick r:id="rId2"/>
            </a:endParaRPr>
          </a:p>
          <a:p>
            <a:r>
              <a:rPr lang="en-US" sz="3200" dirty="0" smtClean="0">
                <a:solidFill>
                  <a:srgbClr val="066499"/>
                </a:solidFill>
              </a:rPr>
              <a:t>202-962-3049</a:t>
            </a:r>
            <a:endParaRPr lang="en-US" sz="3200" dirty="0">
              <a:solidFill>
                <a:srgbClr val="066499"/>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30924"/>
          <a:stretch/>
        </p:blipFill>
        <p:spPr>
          <a:xfrm>
            <a:off x="3276600" y="3169982"/>
            <a:ext cx="2667000" cy="1021274"/>
          </a:xfrm>
          <a:prstGeom prst="rect">
            <a:avLst/>
          </a:prstGeom>
        </p:spPr>
      </p:pic>
    </p:spTree>
    <p:extLst>
      <p:ext uri="{BB962C8B-B14F-4D97-AF65-F5344CB8AC3E}">
        <p14:creationId xmlns:p14="http://schemas.microsoft.com/office/powerpoint/2010/main" val="3563642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 analytical purposes, five regions encompassing ~95% of all voters</a:t>
            </a:r>
            <a:endParaRPr lang="en-US" dirty="0"/>
          </a:p>
        </p:txBody>
      </p:sp>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48333" y="1066800"/>
            <a:ext cx="4847335" cy="5562600"/>
          </a:xfrm>
          <a:prstGeom prst="rect">
            <a:avLst/>
          </a:prstGeom>
        </p:spPr>
      </p:pic>
      <p:sp>
        <p:nvSpPr>
          <p:cNvPr id="7" name="TextBox 6"/>
          <p:cNvSpPr txBox="1"/>
          <p:nvPr/>
        </p:nvSpPr>
        <p:spPr>
          <a:xfrm flipH="1">
            <a:off x="6997804" y="5752134"/>
            <a:ext cx="2006984" cy="715089"/>
          </a:xfrm>
          <a:prstGeom prst="roundRect">
            <a:avLst/>
          </a:prstGeom>
          <a:noFill/>
          <a:ln w="19050">
            <a:solidFill>
              <a:srgbClr val="E49600"/>
            </a:solidFill>
          </a:ln>
        </p:spPr>
        <p:txBody>
          <a:bodyPr wrap="square" rtlCol="0">
            <a:spAutoFit/>
          </a:bodyPr>
          <a:lstStyle/>
          <a:p>
            <a:pPr algn="ctr"/>
            <a:r>
              <a:rPr lang="en-US" dirty="0" smtClean="0"/>
              <a:t>Orange County / San Diego (17%)</a:t>
            </a:r>
            <a:endParaRPr lang="en-US" dirty="0"/>
          </a:p>
        </p:txBody>
      </p:sp>
      <p:cxnSp>
        <p:nvCxnSpPr>
          <p:cNvPr id="9" name="Straight Connector 8"/>
          <p:cNvCxnSpPr/>
          <p:nvPr/>
        </p:nvCxnSpPr>
        <p:spPr>
          <a:xfrm>
            <a:off x="6629402" y="6019800"/>
            <a:ext cx="366266" cy="85711"/>
          </a:xfrm>
          <a:prstGeom prst="line">
            <a:avLst/>
          </a:prstGeom>
          <a:ln w="19050">
            <a:solidFill>
              <a:srgbClr val="E496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flipH="1">
            <a:off x="6172200" y="4158734"/>
            <a:ext cx="2209800" cy="408623"/>
          </a:xfrm>
          <a:prstGeom prst="roundRect">
            <a:avLst/>
          </a:prstGeom>
          <a:noFill/>
          <a:ln w="19050">
            <a:solidFill>
              <a:srgbClr val="00E83C"/>
            </a:solidFill>
          </a:ln>
        </p:spPr>
        <p:txBody>
          <a:bodyPr wrap="square" rtlCol="0">
            <a:spAutoFit/>
          </a:bodyPr>
          <a:lstStyle/>
          <a:p>
            <a:pPr algn="ctr"/>
            <a:r>
              <a:rPr lang="en-US" dirty="0" smtClean="0"/>
              <a:t>Inland Empire (10%)</a:t>
            </a:r>
            <a:endParaRPr lang="en-US" dirty="0"/>
          </a:p>
        </p:txBody>
      </p:sp>
      <p:cxnSp>
        <p:nvCxnSpPr>
          <p:cNvPr id="18" name="Straight Connector 17"/>
          <p:cNvCxnSpPr/>
          <p:nvPr/>
        </p:nvCxnSpPr>
        <p:spPr>
          <a:xfrm flipH="1">
            <a:off x="6629402" y="4567357"/>
            <a:ext cx="304798" cy="353377"/>
          </a:xfrm>
          <a:prstGeom prst="line">
            <a:avLst/>
          </a:prstGeom>
          <a:ln w="19050">
            <a:solidFill>
              <a:srgbClr val="00E83C"/>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flipH="1">
            <a:off x="1524000" y="5509736"/>
            <a:ext cx="2079498" cy="408623"/>
          </a:xfrm>
          <a:prstGeom prst="roundRect">
            <a:avLst/>
          </a:prstGeom>
          <a:noFill/>
          <a:ln w="19050">
            <a:solidFill>
              <a:srgbClr val="01E2F4"/>
            </a:solidFill>
          </a:ln>
        </p:spPr>
        <p:txBody>
          <a:bodyPr wrap="square" rtlCol="0">
            <a:spAutoFit/>
          </a:bodyPr>
          <a:lstStyle/>
          <a:p>
            <a:pPr algn="ctr"/>
            <a:r>
              <a:rPr lang="en-US" dirty="0" smtClean="0"/>
              <a:t>Los Angeles (30%)</a:t>
            </a:r>
            <a:endParaRPr lang="en-US" dirty="0"/>
          </a:p>
        </p:txBody>
      </p:sp>
      <p:cxnSp>
        <p:nvCxnSpPr>
          <p:cNvPr id="20" name="Straight Connector 19"/>
          <p:cNvCxnSpPr>
            <a:stCxn id="19" idx="1"/>
          </p:cNvCxnSpPr>
          <p:nvPr/>
        </p:nvCxnSpPr>
        <p:spPr>
          <a:xfrm flipV="1">
            <a:off x="3603498" y="5606541"/>
            <a:ext cx="906463" cy="107507"/>
          </a:xfrm>
          <a:prstGeom prst="line">
            <a:avLst/>
          </a:prstGeom>
          <a:ln w="19050">
            <a:solidFill>
              <a:srgbClr val="01E2F4"/>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flipH="1">
            <a:off x="434932" y="2971800"/>
            <a:ext cx="1874838" cy="715089"/>
          </a:xfrm>
          <a:prstGeom prst="roundRect">
            <a:avLst/>
          </a:prstGeom>
          <a:noFill/>
          <a:ln w="19050">
            <a:solidFill>
              <a:srgbClr val="E80000"/>
            </a:solidFill>
          </a:ln>
        </p:spPr>
        <p:txBody>
          <a:bodyPr wrap="square" rtlCol="0">
            <a:spAutoFit/>
          </a:bodyPr>
          <a:lstStyle/>
          <a:p>
            <a:pPr algn="ctr"/>
            <a:r>
              <a:rPr lang="en-US" dirty="0" smtClean="0"/>
              <a:t>San Francisco </a:t>
            </a:r>
            <a:br>
              <a:rPr lang="en-US" dirty="0" smtClean="0"/>
            </a:br>
            <a:r>
              <a:rPr lang="en-US" dirty="0" smtClean="0"/>
              <a:t>Bay Area (20%)</a:t>
            </a:r>
            <a:endParaRPr lang="en-US" dirty="0"/>
          </a:p>
        </p:txBody>
      </p:sp>
      <p:cxnSp>
        <p:nvCxnSpPr>
          <p:cNvPr id="22" name="Straight Connector 21"/>
          <p:cNvCxnSpPr>
            <a:stCxn id="21" idx="1"/>
          </p:cNvCxnSpPr>
          <p:nvPr/>
        </p:nvCxnSpPr>
        <p:spPr>
          <a:xfrm flipV="1">
            <a:off x="2309770" y="3283744"/>
            <a:ext cx="429398" cy="45601"/>
          </a:xfrm>
          <a:prstGeom prst="line">
            <a:avLst/>
          </a:prstGeom>
          <a:ln w="19050">
            <a:solidFill>
              <a:srgbClr val="E8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flipH="1">
            <a:off x="4601910" y="2577168"/>
            <a:ext cx="2119441" cy="408623"/>
          </a:xfrm>
          <a:prstGeom prst="roundRect">
            <a:avLst/>
          </a:prstGeom>
          <a:noFill/>
          <a:ln w="19050">
            <a:solidFill>
              <a:srgbClr val="8A00F4"/>
            </a:solidFill>
          </a:ln>
        </p:spPr>
        <p:txBody>
          <a:bodyPr wrap="square" rtlCol="0">
            <a:spAutoFit/>
          </a:bodyPr>
          <a:lstStyle/>
          <a:p>
            <a:pPr algn="ctr"/>
            <a:r>
              <a:rPr lang="en-US" dirty="0" smtClean="0"/>
              <a:t>Central Valley (17%)</a:t>
            </a:r>
            <a:endParaRPr lang="en-US" dirty="0"/>
          </a:p>
        </p:txBody>
      </p:sp>
      <p:cxnSp>
        <p:nvCxnSpPr>
          <p:cNvPr id="24" name="Straight Connector 23"/>
          <p:cNvCxnSpPr>
            <a:stCxn id="23" idx="3"/>
          </p:cNvCxnSpPr>
          <p:nvPr/>
        </p:nvCxnSpPr>
        <p:spPr>
          <a:xfrm flipH="1">
            <a:off x="4230370" y="2781480"/>
            <a:ext cx="371540" cy="147726"/>
          </a:xfrm>
          <a:prstGeom prst="line">
            <a:avLst/>
          </a:prstGeom>
          <a:ln w="19050">
            <a:solidFill>
              <a:srgbClr val="8A00F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6888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888" y="1709738"/>
            <a:ext cx="8215312" cy="2852737"/>
          </a:xfrm>
        </p:spPr>
        <p:txBody>
          <a:bodyPr>
            <a:normAutofit/>
          </a:bodyPr>
          <a:lstStyle/>
          <a:p>
            <a:r>
              <a:rPr lang="en-US" sz="7200" b="1" dirty="0" smtClean="0">
                <a:latin typeface="+mn-lt"/>
              </a:rPr>
              <a:t>Direction &amp; priorities</a:t>
            </a:r>
            <a:endParaRPr lang="en-US" sz="7200" b="1" dirty="0">
              <a:latin typeface="+mn-lt"/>
            </a:endParaRPr>
          </a:p>
        </p:txBody>
      </p:sp>
      <p:sp>
        <p:nvSpPr>
          <p:cNvPr id="5" name="Subtitle 4"/>
          <p:cNvSpPr>
            <a:spLocks noGrp="1"/>
          </p:cNvSpPr>
          <p:nvPr>
            <p:ph type="body" idx="1"/>
          </p:nvPr>
        </p:nvSpPr>
        <p:spPr/>
        <p:txBody>
          <a:bodyPr>
            <a:normAutofit/>
          </a:bodyPr>
          <a:lstStyle/>
          <a:p>
            <a:r>
              <a:rPr lang="en-US" sz="3200" dirty="0" smtClean="0"/>
              <a:t>The People’s Voice 2016</a:t>
            </a:r>
            <a:endParaRPr lang="en-US" sz="3200" dirty="0"/>
          </a:p>
        </p:txBody>
      </p:sp>
    </p:spTree>
    <p:extLst>
      <p:ext uri="{BB962C8B-B14F-4D97-AF65-F5344CB8AC3E}">
        <p14:creationId xmlns:p14="http://schemas.microsoft.com/office/powerpoint/2010/main" val="2924820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Two-thirds say USA is headed down the wrong path, majority say CA headed in the right direction </a:t>
            </a:r>
            <a:endParaRPr lang="en-US" dirty="0"/>
          </a:p>
        </p:txBody>
      </p:sp>
      <p:graphicFrame>
        <p:nvGraphicFramePr>
          <p:cNvPr id="37" name="Content Placeholder 36"/>
          <p:cNvGraphicFramePr>
            <a:graphicFrameLocks noGrp="1"/>
          </p:cNvGraphicFramePr>
          <p:nvPr>
            <p:ph idx="1"/>
            <p:extLst>
              <p:ext uri="{D42A27DB-BD31-4B8C-83A1-F6EECF244321}">
                <p14:modId xmlns:p14="http://schemas.microsoft.com/office/powerpoint/2010/main" val="3524147679"/>
              </p:ext>
            </p:extLst>
          </p:nvPr>
        </p:nvGraphicFramePr>
        <p:xfrm>
          <a:off x="152400" y="1905000"/>
          <a:ext cx="89154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41" name="Rectangle 40"/>
          <p:cNvSpPr/>
          <p:nvPr/>
        </p:nvSpPr>
        <p:spPr>
          <a:xfrm>
            <a:off x="2214128" y="2067580"/>
            <a:ext cx="5482072" cy="523220"/>
          </a:xfrm>
          <a:prstGeom prst="rect">
            <a:avLst/>
          </a:prstGeom>
          <a:ln w="19050">
            <a:solidFill>
              <a:schemeClr val="tx1"/>
            </a:solidFill>
          </a:ln>
        </p:spPr>
        <p:txBody>
          <a:bodyPr wrap="square">
            <a:spAutoFit/>
          </a:bodyPr>
          <a:lstStyle/>
          <a:p>
            <a:pPr algn="ctr"/>
            <a:r>
              <a:rPr lang="en-US" sz="1400" dirty="0">
                <a:ea typeface="Calibri" panose="020F0502020204030204" pitchFamily="34" charset="0"/>
              </a:rPr>
              <a:t>Would you say the United States is headed in the right direction, </a:t>
            </a:r>
            <a:r>
              <a:rPr lang="en-US" sz="1400" dirty="0" smtClean="0">
                <a:ea typeface="Calibri" panose="020F0502020204030204" pitchFamily="34" charset="0"/>
              </a:rPr>
              <a:t/>
            </a:r>
            <a:br>
              <a:rPr lang="en-US" sz="1400" dirty="0" smtClean="0">
                <a:ea typeface="Calibri" panose="020F0502020204030204" pitchFamily="34" charset="0"/>
              </a:rPr>
            </a:br>
            <a:r>
              <a:rPr lang="en-US" sz="1400" dirty="0" smtClean="0">
                <a:ea typeface="Calibri" panose="020F0502020204030204" pitchFamily="34" charset="0"/>
              </a:rPr>
              <a:t>or </a:t>
            </a:r>
            <a:r>
              <a:rPr lang="en-US" sz="1400" dirty="0">
                <a:ea typeface="Calibri" panose="020F0502020204030204" pitchFamily="34" charset="0"/>
              </a:rPr>
              <a:t>would you say that things are headed down the wrong track?</a:t>
            </a:r>
            <a:endParaRPr lang="en-US" sz="1400" dirty="0"/>
          </a:p>
        </p:txBody>
      </p:sp>
      <p:sp>
        <p:nvSpPr>
          <p:cNvPr id="42" name="Rectangle 41"/>
          <p:cNvSpPr/>
          <p:nvPr/>
        </p:nvSpPr>
        <p:spPr>
          <a:xfrm>
            <a:off x="2214128" y="4277110"/>
            <a:ext cx="5482072" cy="523220"/>
          </a:xfrm>
          <a:prstGeom prst="rect">
            <a:avLst/>
          </a:prstGeom>
          <a:ln w="19050">
            <a:solidFill>
              <a:schemeClr val="tx1"/>
            </a:solidFill>
          </a:ln>
        </p:spPr>
        <p:txBody>
          <a:bodyPr wrap="square">
            <a:spAutoFit/>
          </a:bodyPr>
          <a:lstStyle/>
          <a:p>
            <a:pPr algn="ctr"/>
            <a:r>
              <a:rPr lang="en-US" sz="1400" dirty="0">
                <a:ea typeface="Calibri" panose="020F0502020204030204" pitchFamily="34" charset="0"/>
              </a:rPr>
              <a:t>Would you say </a:t>
            </a:r>
            <a:r>
              <a:rPr lang="en-US" sz="1400" dirty="0" smtClean="0">
                <a:ea typeface="Calibri" panose="020F0502020204030204" pitchFamily="34" charset="0"/>
              </a:rPr>
              <a:t>California is </a:t>
            </a:r>
            <a:r>
              <a:rPr lang="en-US" sz="1400" dirty="0">
                <a:ea typeface="Calibri" panose="020F0502020204030204" pitchFamily="34" charset="0"/>
              </a:rPr>
              <a:t>headed in the right direction, </a:t>
            </a:r>
            <a:r>
              <a:rPr lang="en-US" sz="1400" dirty="0" smtClean="0">
                <a:ea typeface="Calibri" panose="020F0502020204030204" pitchFamily="34" charset="0"/>
              </a:rPr>
              <a:t/>
            </a:r>
            <a:br>
              <a:rPr lang="en-US" sz="1400" dirty="0" smtClean="0">
                <a:ea typeface="Calibri" panose="020F0502020204030204" pitchFamily="34" charset="0"/>
              </a:rPr>
            </a:br>
            <a:r>
              <a:rPr lang="en-US" sz="1400" dirty="0" smtClean="0">
                <a:ea typeface="Calibri" panose="020F0502020204030204" pitchFamily="34" charset="0"/>
              </a:rPr>
              <a:t>or </a:t>
            </a:r>
            <a:r>
              <a:rPr lang="en-US" sz="1400" dirty="0">
                <a:ea typeface="Calibri" panose="020F0502020204030204" pitchFamily="34" charset="0"/>
              </a:rPr>
              <a:t>would you say that things are headed down the wrong track?</a:t>
            </a:r>
            <a:endParaRPr lang="en-US" sz="1400" dirty="0"/>
          </a:p>
        </p:txBody>
      </p:sp>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7645" y="4053245"/>
            <a:ext cx="975955" cy="975955"/>
          </a:xfrm>
          <a:prstGeom prst="rect">
            <a:avLst/>
          </a:prstGeom>
        </p:spPr>
      </p:pic>
      <p:pic>
        <p:nvPicPr>
          <p:cNvPr id="46" name="Picture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1524000"/>
            <a:ext cx="1367272" cy="1367272"/>
          </a:xfrm>
          <a:prstGeom prst="rect">
            <a:avLst/>
          </a:prstGeom>
        </p:spPr>
      </p:pic>
      <p:sp>
        <p:nvSpPr>
          <p:cNvPr id="47" name="TextBox 46"/>
          <p:cNvSpPr txBox="1"/>
          <p:nvPr/>
        </p:nvSpPr>
        <p:spPr>
          <a:xfrm>
            <a:off x="6238745" y="2971800"/>
            <a:ext cx="2600455" cy="461665"/>
          </a:xfrm>
          <a:prstGeom prst="rect">
            <a:avLst/>
          </a:prstGeom>
          <a:noFill/>
        </p:spPr>
        <p:txBody>
          <a:bodyPr wrap="none" rtlCol="0">
            <a:spAutoFit/>
          </a:bodyPr>
          <a:lstStyle/>
          <a:p>
            <a:r>
              <a:rPr lang="en-US" sz="2400" b="1" dirty="0" smtClean="0">
                <a:solidFill>
                  <a:schemeClr val="bg1"/>
                </a:solidFill>
              </a:rPr>
              <a:t>33% right direction</a:t>
            </a:r>
            <a:endParaRPr lang="en-US" sz="2400" b="1" dirty="0">
              <a:solidFill>
                <a:schemeClr val="bg1"/>
              </a:solidFill>
            </a:endParaRPr>
          </a:p>
        </p:txBody>
      </p:sp>
      <p:sp>
        <p:nvSpPr>
          <p:cNvPr id="53" name="TextBox 52"/>
          <p:cNvSpPr txBox="1"/>
          <p:nvPr/>
        </p:nvSpPr>
        <p:spPr>
          <a:xfrm>
            <a:off x="1275256" y="5334000"/>
            <a:ext cx="2306144" cy="461665"/>
          </a:xfrm>
          <a:prstGeom prst="rect">
            <a:avLst/>
          </a:prstGeom>
          <a:noFill/>
        </p:spPr>
        <p:txBody>
          <a:bodyPr wrap="none" rtlCol="0">
            <a:spAutoFit/>
          </a:bodyPr>
          <a:lstStyle/>
          <a:p>
            <a:r>
              <a:rPr lang="en-US" sz="2400" b="1" dirty="0" smtClean="0">
                <a:solidFill>
                  <a:schemeClr val="bg1"/>
                </a:solidFill>
              </a:rPr>
              <a:t>46% wrong track</a:t>
            </a:r>
            <a:endParaRPr lang="en-US" sz="2400" b="1" dirty="0">
              <a:solidFill>
                <a:schemeClr val="bg1"/>
              </a:solidFill>
            </a:endParaRPr>
          </a:p>
        </p:txBody>
      </p:sp>
      <p:sp>
        <p:nvSpPr>
          <p:cNvPr id="54" name="TextBox 53"/>
          <p:cNvSpPr txBox="1"/>
          <p:nvPr/>
        </p:nvSpPr>
        <p:spPr>
          <a:xfrm>
            <a:off x="990600" y="2895600"/>
            <a:ext cx="4560287" cy="646331"/>
          </a:xfrm>
          <a:prstGeom prst="rect">
            <a:avLst/>
          </a:prstGeom>
          <a:noFill/>
        </p:spPr>
        <p:txBody>
          <a:bodyPr wrap="none" rtlCol="0">
            <a:spAutoFit/>
          </a:bodyPr>
          <a:lstStyle/>
          <a:p>
            <a:r>
              <a:rPr lang="en-US" sz="3600" b="1" dirty="0" smtClean="0">
                <a:solidFill>
                  <a:schemeClr val="bg1"/>
                </a:solidFill>
              </a:rPr>
              <a:t>67% wrong track (USA)</a:t>
            </a:r>
            <a:endParaRPr lang="en-US" sz="3600" b="1" dirty="0">
              <a:solidFill>
                <a:schemeClr val="bg1"/>
              </a:solidFill>
            </a:endParaRPr>
          </a:p>
        </p:txBody>
      </p:sp>
      <p:sp>
        <p:nvSpPr>
          <p:cNvPr id="55" name="TextBox 54"/>
          <p:cNvSpPr txBox="1"/>
          <p:nvPr/>
        </p:nvSpPr>
        <p:spPr>
          <a:xfrm>
            <a:off x="4267200" y="5241666"/>
            <a:ext cx="4734116" cy="646331"/>
          </a:xfrm>
          <a:prstGeom prst="rect">
            <a:avLst/>
          </a:prstGeom>
          <a:noFill/>
        </p:spPr>
        <p:txBody>
          <a:bodyPr wrap="none" rtlCol="0">
            <a:spAutoFit/>
          </a:bodyPr>
          <a:lstStyle/>
          <a:p>
            <a:r>
              <a:rPr lang="en-US" sz="3600" b="1" dirty="0" smtClean="0">
                <a:solidFill>
                  <a:schemeClr val="bg1"/>
                </a:solidFill>
              </a:rPr>
              <a:t>54% right direction (CA)</a:t>
            </a:r>
            <a:endParaRPr lang="en-US" sz="3600" b="1" dirty="0">
              <a:solidFill>
                <a:schemeClr val="bg1"/>
              </a:solidFill>
            </a:endParaRPr>
          </a:p>
        </p:txBody>
      </p:sp>
      <p:sp>
        <p:nvSpPr>
          <p:cNvPr id="57" name="TextBox 56"/>
          <p:cNvSpPr txBox="1"/>
          <p:nvPr/>
        </p:nvSpPr>
        <p:spPr>
          <a:xfrm>
            <a:off x="2895600" y="6443246"/>
            <a:ext cx="5572103" cy="338554"/>
          </a:xfrm>
          <a:prstGeom prst="rect">
            <a:avLst/>
          </a:prstGeom>
          <a:noFill/>
        </p:spPr>
        <p:txBody>
          <a:bodyPr wrap="none" rtlCol="0">
            <a:spAutoFit/>
          </a:bodyPr>
          <a:lstStyle/>
          <a:p>
            <a:r>
              <a:rPr lang="en-US" sz="1600" u="sng" dirty="0" smtClean="0"/>
              <a:t>2015 People’s Voice</a:t>
            </a:r>
            <a:r>
              <a:rPr lang="en-US" sz="1600" dirty="0" smtClean="0"/>
              <a:t>: 59% wrong track (US); 50% wrong track (CA)</a:t>
            </a:r>
            <a:endParaRPr lang="en-US" sz="1600" dirty="0"/>
          </a:p>
        </p:txBody>
      </p:sp>
    </p:spTree>
    <p:extLst>
      <p:ext uri="{BB962C8B-B14F-4D97-AF65-F5344CB8AC3E}">
        <p14:creationId xmlns:p14="http://schemas.microsoft.com/office/powerpoint/2010/main" val="30938570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Biggest challenges in CA? </a:t>
            </a:r>
            <a:r>
              <a:rPr lang="en-US" b="1" dirty="0" smtClean="0">
                <a:solidFill>
                  <a:srgbClr val="D23E20"/>
                </a:solidFill>
              </a:rPr>
              <a:t>Economy/jobs</a:t>
            </a:r>
            <a:r>
              <a:rPr lang="en-US" dirty="0" smtClean="0"/>
              <a:t> </a:t>
            </a:r>
            <a:r>
              <a:rPr lang="en-US" dirty="0" smtClean="0">
                <a:solidFill>
                  <a:srgbClr val="D23E20"/>
                </a:solidFill>
              </a:rPr>
              <a:t>(16%)</a:t>
            </a:r>
            <a:r>
              <a:rPr lang="en-US" dirty="0" smtClean="0"/>
              <a:t>, </a:t>
            </a:r>
            <a:r>
              <a:rPr lang="en-US" b="1" dirty="0" smtClean="0">
                <a:solidFill>
                  <a:srgbClr val="12788F"/>
                </a:solidFill>
              </a:rPr>
              <a:t>water/drought</a:t>
            </a:r>
            <a:r>
              <a:rPr lang="en-US" dirty="0" smtClean="0"/>
              <a:t> </a:t>
            </a:r>
            <a:r>
              <a:rPr lang="en-US" dirty="0" smtClean="0">
                <a:solidFill>
                  <a:srgbClr val="12788F"/>
                </a:solidFill>
              </a:rPr>
              <a:t>(15%)</a:t>
            </a:r>
            <a:r>
              <a:rPr lang="en-US" dirty="0" smtClean="0"/>
              <a:t>, </a:t>
            </a:r>
            <a:r>
              <a:rPr lang="en-US" b="1" dirty="0" smtClean="0">
                <a:solidFill>
                  <a:srgbClr val="945505"/>
                </a:solidFill>
              </a:rPr>
              <a:t>immigration</a:t>
            </a:r>
            <a:r>
              <a:rPr lang="en-US" dirty="0" smtClean="0"/>
              <a:t> </a:t>
            </a:r>
            <a:r>
              <a:rPr lang="en-US" dirty="0" smtClean="0">
                <a:solidFill>
                  <a:srgbClr val="945505"/>
                </a:solidFill>
              </a:rPr>
              <a:t>(12%)</a:t>
            </a:r>
            <a:endParaRPr lang="en-US" dirty="0">
              <a:solidFill>
                <a:srgbClr val="945505"/>
              </a:solidFill>
            </a:endParaRPr>
          </a:p>
        </p:txBody>
      </p:sp>
      <p:sp>
        <p:nvSpPr>
          <p:cNvPr id="8" name="Rectangle 7"/>
          <p:cNvSpPr/>
          <p:nvPr/>
        </p:nvSpPr>
        <p:spPr>
          <a:xfrm>
            <a:off x="2000791" y="1610380"/>
            <a:ext cx="5142418" cy="523220"/>
          </a:xfrm>
          <a:prstGeom prst="rect">
            <a:avLst/>
          </a:prstGeom>
          <a:solidFill>
            <a:schemeClr val="bg1"/>
          </a:solidFill>
          <a:ln w="19050">
            <a:solidFill>
              <a:schemeClr val="tx1"/>
            </a:solidFill>
          </a:ln>
        </p:spPr>
        <p:txBody>
          <a:bodyPr wrap="square" anchor="ctr">
            <a:spAutoFit/>
          </a:bodyPr>
          <a:lstStyle/>
          <a:p>
            <a:pPr algn="ctr"/>
            <a:r>
              <a:rPr lang="en-US" sz="1400" dirty="0"/>
              <a:t>In your opinion, what would you say is the most important issue or challenge facing the state of California today?</a:t>
            </a:r>
            <a:r>
              <a:rPr lang="en-US" sz="1400" b="1" dirty="0"/>
              <a:t> (OPEN END)</a:t>
            </a:r>
            <a:endParaRPr lang="en-US" sz="1400" dirty="0"/>
          </a:p>
        </p:txBody>
      </p:sp>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8263" y="2230398"/>
            <a:ext cx="6467475" cy="4189522"/>
          </a:xfrm>
          <a:prstGeom prst="rect">
            <a:avLst/>
          </a:prstGeom>
        </p:spPr>
      </p:pic>
    </p:spTree>
    <p:extLst>
      <p:ext uri="{BB962C8B-B14F-4D97-AF65-F5344CB8AC3E}">
        <p14:creationId xmlns:p14="http://schemas.microsoft.com/office/powerpoint/2010/main" val="3152299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6663584" y="2031762"/>
            <a:ext cx="0" cy="4114800"/>
          </a:xfrm>
          <a:prstGeom prst="line">
            <a:avLst/>
          </a:prstGeom>
          <a:ln>
            <a:solidFill>
              <a:schemeClr val="accent3"/>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14" name="Content Placeholder 3"/>
          <p:cNvGraphicFramePr>
            <a:graphicFrameLocks/>
          </p:cNvGraphicFramePr>
          <p:nvPr>
            <p:extLst>
              <p:ext uri="{D42A27DB-BD31-4B8C-83A1-F6EECF244321}">
                <p14:modId xmlns:p14="http://schemas.microsoft.com/office/powerpoint/2010/main" val="168646996"/>
              </p:ext>
            </p:extLst>
          </p:nvPr>
        </p:nvGraphicFramePr>
        <p:xfrm>
          <a:off x="152400" y="1963782"/>
          <a:ext cx="8610600" cy="4267200"/>
        </p:xfrm>
        <a:graphic>
          <a:graphicData uri="http://schemas.openxmlformats.org/drawingml/2006/table">
            <a:tbl>
              <a:tblPr firstRow="1" firstCol="1" bandRow="1">
                <a:tableStyleId>{5C22544A-7EE6-4342-B048-85BDC9FD1C3A}</a:tableStyleId>
              </a:tblPr>
              <a:tblGrid>
                <a:gridCol w="4191000"/>
                <a:gridCol w="4419600"/>
              </a:tblGrid>
              <a:tr h="528320">
                <a:tc>
                  <a:txBody>
                    <a:bodyPr/>
                    <a:lstStyle/>
                    <a:p>
                      <a:pPr marL="0" marR="0" algn="r">
                        <a:spcBef>
                          <a:spcPts val="0"/>
                        </a:spcBef>
                        <a:spcAft>
                          <a:spcPts val="0"/>
                        </a:spcAft>
                      </a:pPr>
                      <a:r>
                        <a:rPr lang="en-US" sz="1400" b="0" dirty="0">
                          <a:solidFill>
                            <a:schemeClr val="tx1"/>
                          </a:solidFill>
                          <a:effectLst/>
                          <a:latin typeface="+mn-lt"/>
                          <a:cs typeface="Arial" panose="020B0604020202020204" pitchFamily="34" charset="0"/>
                        </a:rPr>
                        <a:t>Fixing roads, highways, and bridges in </a:t>
                      </a:r>
                      <a:r>
                        <a:rPr lang="en-US" sz="1400" b="0" dirty="0" smtClean="0">
                          <a:solidFill>
                            <a:schemeClr val="tx1"/>
                          </a:solidFill>
                          <a:effectLst/>
                          <a:latin typeface="+mn-lt"/>
                          <a:cs typeface="Arial" panose="020B0604020202020204" pitchFamily="34" charset="0"/>
                        </a:rPr>
                        <a:t>California</a:t>
                      </a:r>
                    </a:p>
                    <a:p>
                      <a:pPr marL="0" marR="0" algn="r">
                        <a:spcBef>
                          <a:spcPts val="0"/>
                        </a:spcBef>
                        <a:spcAft>
                          <a:spcPts val="0"/>
                        </a:spcAft>
                      </a:pP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r">
                        <a:spcBef>
                          <a:spcPts val="0"/>
                        </a:spcBef>
                        <a:spcAft>
                          <a:spcPts val="0"/>
                        </a:spcAft>
                      </a:pP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56896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effectLst/>
                          <a:latin typeface="+mn-lt"/>
                          <a:cs typeface="Arial" panose="020B0604020202020204" pitchFamily="34" charset="0"/>
                        </a:rPr>
                        <a:t>Encouraging economic development to attract new businesses to California</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52832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effectLst/>
                          <a:latin typeface="+mn-lt"/>
                          <a:cs typeface="Arial" panose="020B0604020202020204" pitchFamily="34" charset="0"/>
                        </a:rPr>
                        <a:t>Addressing high housing costs</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52832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effectLst/>
                          <a:latin typeface="+mn-lt"/>
                          <a:ea typeface="Calibri" panose="020F0502020204030204" pitchFamily="34" charset="0"/>
                          <a:cs typeface="Arial" panose="020B0604020202020204" pitchFamily="34" charset="0"/>
                        </a:rPr>
                        <a:t>Dealing with the drought</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52832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effectLst/>
                          <a:latin typeface="+mn-lt"/>
                          <a:cs typeface="Arial" panose="020B0604020202020204" pitchFamily="34" charset="0"/>
                        </a:rPr>
                        <a:t>Reforming government employee pensions</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52832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effectLst/>
                          <a:latin typeface="+mn-lt"/>
                          <a:cs typeface="Arial" panose="020B0604020202020204" pitchFamily="34" charset="0"/>
                        </a:rPr>
                        <a:t>The need for the state to fight global warming</a:t>
                      </a:r>
                    </a:p>
                    <a:p>
                      <a:pPr marL="0" marR="0" indent="0" algn="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52832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400" b="0" dirty="0" smtClean="0">
                        <a:solidFill>
                          <a:schemeClr val="tx1"/>
                        </a:solidFill>
                        <a:effectLst/>
                        <a:latin typeface="+mn-lt"/>
                        <a:cs typeface="Arial" panose="020B0604020202020204" pitchFamily="34"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effectLst/>
                          <a:latin typeface="+mn-lt"/>
                          <a:cs typeface="Arial" panose="020B0604020202020204" pitchFamily="34" charset="0"/>
                        </a:rPr>
                        <a:t>Providing tax credits to purchase electric cars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52832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400" b="0" dirty="0" smtClean="0">
                        <a:solidFill>
                          <a:schemeClr val="tx1"/>
                        </a:solidFill>
                        <a:effectLst/>
                        <a:latin typeface="+mn-lt"/>
                        <a:cs typeface="Arial" panose="020B0604020202020204" pitchFamily="34"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effectLst/>
                          <a:latin typeface="+mn-lt"/>
                          <a:cs typeface="Arial" panose="020B0604020202020204" pitchFamily="34" charset="0"/>
                        </a:rPr>
                        <a:t>Completing high speed rail</a:t>
                      </a: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sp>
        <p:nvSpPr>
          <p:cNvPr id="2" name="Title 1"/>
          <p:cNvSpPr>
            <a:spLocks noGrp="1"/>
          </p:cNvSpPr>
          <p:nvPr>
            <p:ph type="title"/>
          </p:nvPr>
        </p:nvSpPr>
        <p:spPr/>
        <p:txBody>
          <a:bodyPr/>
          <a:lstStyle/>
          <a:p>
            <a:r>
              <a:rPr lang="en-US" dirty="0" smtClean="0"/>
              <a:t>“Forced choice” reveals what voters want most from their legislators in Sacramento</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634864034"/>
              </p:ext>
            </p:extLst>
          </p:nvPr>
        </p:nvGraphicFramePr>
        <p:xfrm>
          <a:off x="4195190" y="1818620"/>
          <a:ext cx="4948810" cy="488698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2214128" y="1371600"/>
            <a:ext cx="5482072" cy="523220"/>
          </a:xfrm>
          <a:prstGeom prst="rect">
            <a:avLst/>
          </a:prstGeom>
          <a:solidFill>
            <a:schemeClr val="bg1"/>
          </a:solidFill>
          <a:ln w="19050">
            <a:solidFill>
              <a:schemeClr val="tx1"/>
            </a:solidFill>
          </a:ln>
        </p:spPr>
        <p:txBody>
          <a:bodyPr wrap="square">
            <a:spAutoFit/>
          </a:bodyPr>
          <a:lstStyle/>
          <a:p>
            <a:pPr algn="ctr"/>
            <a:r>
              <a:rPr lang="en-US" sz="1400" dirty="0">
                <a:cs typeface="Arial" panose="020B0604020202020204" pitchFamily="34" charset="0"/>
              </a:rPr>
              <a:t>Please indicate whether you feel elected officials in Sacramento are </a:t>
            </a:r>
            <a:r>
              <a:rPr lang="en-US" sz="1400" b="1" dirty="0">
                <a:solidFill>
                  <a:schemeClr val="accent2"/>
                </a:solidFill>
                <a:cs typeface="Arial" panose="020B0604020202020204" pitchFamily="34" charset="0"/>
              </a:rPr>
              <a:t>spending too much time </a:t>
            </a:r>
            <a:r>
              <a:rPr lang="en-US" sz="1400" dirty="0">
                <a:cs typeface="Arial" panose="020B0604020202020204" pitchFamily="34" charset="0"/>
              </a:rPr>
              <a:t>or </a:t>
            </a:r>
            <a:r>
              <a:rPr lang="en-US" sz="1400" b="1" dirty="0">
                <a:solidFill>
                  <a:schemeClr val="accent1"/>
                </a:solidFill>
                <a:cs typeface="Arial" panose="020B0604020202020204" pitchFamily="34" charset="0"/>
              </a:rPr>
              <a:t>not spending enough time</a:t>
            </a:r>
            <a:r>
              <a:rPr lang="en-US" sz="1400" dirty="0">
                <a:solidFill>
                  <a:schemeClr val="accent1"/>
                </a:solidFill>
                <a:cs typeface="Arial" panose="020B0604020202020204" pitchFamily="34" charset="0"/>
              </a:rPr>
              <a:t> </a:t>
            </a:r>
            <a:r>
              <a:rPr lang="en-US" sz="1400" dirty="0">
                <a:cs typeface="Arial" panose="020B0604020202020204" pitchFamily="34" charset="0"/>
              </a:rPr>
              <a:t>on:</a:t>
            </a:r>
          </a:p>
        </p:txBody>
      </p:sp>
    </p:spTree>
    <p:extLst>
      <p:ext uri="{BB962C8B-B14F-4D97-AF65-F5344CB8AC3E}">
        <p14:creationId xmlns:p14="http://schemas.microsoft.com/office/powerpoint/2010/main" val="3433143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Californians have largely come to accept that drought is a “new reality” (+4% point more than 2015)</a:t>
            </a: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505200"/>
            <a:ext cx="2057400" cy="2057400"/>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3505200"/>
            <a:ext cx="2057400" cy="2057400"/>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3505200"/>
            <a:ext cx="2057400" cy="2057400"/>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3333" y="3505200"/>
            <a:ext cx="2057400" cy="2057400"/>
          </a:xfrm>
          <a:prstGeom prst="rect">
            <a:avLst/>
          </a:prstGeom>
        </p:spPr>
      </p:pic>
      <p:sp>
        <p:nvSpPr>
          <p:cNvPr id="17" name="Left Brace 16"/>
          <p:cNvSpPr/>
          <p:nvPr/>
        </p:nvSpPr>
        <p:spPr>
          <a:xfrm rot="5400000">
            <a:off x="3028950" y="895349"/>
            <a:ext cx="495300" cy="4724400"/>
          </a:xfrm>
          <a:prstGeom prst="leftBrace">
            <a:avLst/>
          </a:prstGeom>
          <a:ln w="76200">
            <a:solidFill>
              <a:srgbClr val="1B43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19" name="TextBox 18"/>
          <p:cNvSpPr txBox="1"/>
          <p:nvPr/>
        </p:nvSpPr>
        <p:spPr>
          <a:xfrm>
            <a:off x="6144733" y="2231350"/>
            <a:ext cx="2542067" cy="923330"/>
          </a:xfrm>
          <a:prstGeom prst="rect">
            <a:avLst/>
          </a:prstGeom>
          <a:noFill/>
        </p:spPr>
        <p:txBody>
          <a:bodyPr wrap="square" rtlCol="0">
            <a:spAutoFit/>
          </a:bodyPr>
          <a:lstStyle/>
          <a:p>
            <a:pPr algn="ctr"/>
            <a:r>
              <a:rPr lang="en-US" b="1" dirty="0" smtClean="0"/>
              <a:t>Only 1 in 4 (23%) say drought represents </a:t>
            </a:r>
            <a:br>
              <a:rPr lang="en-US" b="1" dirty="0" smtClean="0"/>
            </a:br>
            <a:r>
              <a:rPr lang="en-US" b="1" dirty="0" smtClean="0">
                <a:solidFill>
                  <a:schemeClr val="accent2"/>
                </a:solidFill>
              </a:rPr>
              <a:t>“a short term problem”</a:t>
            </a:r>
            <a:endParaRPr lang="en-US" b="1" dirty="0">
              <a:solidFill>
                <a:schemeClr val="accent2"/>
              </a:solidFill>
            </a:endParaRPr>
          </a:p>
        </p:txBody>
      </p:sp>
      <p:sp>
        <p:nvSpPr>
          <p:cNvPr id="20" name="TextBox 19"/>
          <p:cNvSpPr txBox="1"/>
          <p:nvPr/>
        </p:nvSpPr>
        <p:spPr>
          <a:xfrm>
            <a:off x="859466" y="1905000"/>
            <a:ext cx="4779334" cy="830997"/>
          </a:xfrm>
          <a:prstGeom prst="rect">
            <a:avLst/>
          </a:prstGeom>
          <a:noFill/>
        </p:spPr>
        <p:txBody>
          <a:bodyPr wrap="square" rtlCol="0">
            <a:spAutoFit/>
          </a:bodyPr>
          <a:lstStyle/>
          <a:p>
            <a:pPr algn="ctr"/>
            <a:r>
              <a:rPr lang="en-US" sz="2400" b="1" dirty="0" smtClean="0"/>
              <a:t>3 in 4 (77%) say drought represents </a:t>
            </a:r>
            <a:r>
              <a:rPr lang="en-US" sz="2400" b="1" dirty="0" smtClean="0">
                <a:solidFill>
                  <a:srgbClr val="1B438C"/>
                </a:solidFill>
              </a:rPr>
              <a:t>“a new reality for California”</a:t>
            </a:r>
            <a:endParaRPr lang="en-US" sz="2400" b="1" dirty="0">
              <a:solidFill>
                <a:srgbClr val="1B438C"/>
              </a:solidFill>
            </a:endParaRPr>
          </a:p>
        </p:txBody>
      </p:sp>
      <p:cxnSp>
        <p:nvCxnSpPr>
          <p:cNvPr id="22" name="Straight Connector 21"/>
          <p:cNvCxnSpPr/>
          <p:nvPr/>
        </p:nvCxnSpPr>
        <p:spPr>
          <a:xfrm>
            <a:off x="7402033" y="3200400"/>
            <a:ext cx="0" cy="1737360"/>
          </a:xfrm>
          <a:prstGeom prst="line">
            <a:avLst/>
          </a:prstGeom>
          <a:ln w="76200">
            <a:solidFill>
              <a:srgbClr val="BE5108"/>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t="74074"/>
          <a:stretch/>
        </p:blipFill>
        <p:spPr>
          <a:xfrm>
            <a:off x="457200" y="5029200"/>
            <a:ext cx="2057400" cy="533400"/>
          </a:xfrm>
          <a:prstGeom prst="rect">
            <a:avLst/>
          </a:prstGeom>
        </p:spPr>
      </p:pic>
      <p:pic>
        <p:nvPicPr>
          <p:cNvPr id="26" name="Picture 25"/>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t="74074"/>
          <a:stretch/>
        </p:blipFill>
        <p:spPr>
          <a:xfrm>
            <a:off x="2286000" y="5029200"/>
            <a:ext cx="2057400" cy="533400"/>
          </a:xfrm>
          <a:prstGeom prst="rect">
            <a:avLst/>
          </a:prstGeom>
        </p:spPr>
      </p:pic>
      <p:pic>
        <p:nvPicPr>
          <p:cNvPr id="29" name="Picture 28"/>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t="74074"/>
          <a:stretch/>
        </p:blipFill>
        <p:spPr>
          <a:xfrm>
            <a:off x="4114800" y="5029200"/>
            <a:ext cx="2057400" cy="533400"/>
          </a:xfrm>
          <a:prstGeom prst="rect">
            <a:avLst/>
          </a:prstGeom>
        </p:spPr>
      </p:pic>
      <p:pic>
        <p:nvPicPr>
          <p:cNvPr id="31" name="Picture 30"/>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t="74074"/>
          <a:stretch/>
        </p:blipFill>
        <p:spPr>
          <a:xfrm>
            <a:off x="6373333" y="5029200"/>
            <a:ext cx="2057400" cy="533400"/>
          </a:xfrm>
          <a:prstGeom prst="rect">
            <a:avLst/>
          </a:prstGeom>
        </p:spPr>
      </p:pic>
    </p:spTree>
    <p:extLst>
      <p:ext uri="{BB962C8B-B14F-4D97-AF65-F5344CB8AC3E}">
        <p14:creationId xmlns:p14="http://schemas.microsoft.com/office/powerpoint/2010/main" val="3218417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b="1" dirty="0" smtClean="0">
                <a:latin typeface="+mn-lt"/>
              </a:rPr>
              <a:t>Worries &amp; concerns</a:t>
            </a:r>
            <a:endParaRPr lang="en-US" sz="7200" b="1" dirty="0">
              <a:latin typeface="+mn-lt"/>
            </a:endParaRPr>
          </a:p>
        </p:txBody>
      </p:sp>
      <p:sp>
        <p:nvSpPr>
          <p:cNvPr id="5" name="Subtitle 4"/>
          <p:cNvSpPr>
            <a:spLocks noGrp="1"/>
          </p:cNvSpPr>
          <p:nvPr>
            <p:ph type="body" idx="1"/>
          </p:nvPr>
        </p:nvSpPr>
        <p:spPr/>
        <p:txBody>
          <a:bodyPr>
            <a:normAutofit/>
          </a:bodyPr>
          <a:lstStyle/>
          <a:p>
            <a:r>
              <a:rPr lang="en-US" sz="3200" dirty="0" smtClean="0"/>
              <a:t>The People’s Voice 2016</a:t>
            </a:r>
            <a:endParaRPr lang="en-US" sz="3200" dirty="0"/>
          </a:p>
        </p:txBody>
      </p:sp>
    </p:spTree>
    <p:extLst>
      <p:ext uri="{BB962C8B-B14F-4D97-AF65-F5344CB8AC3E}">
        <p14:creationId xmlns:p14="http://schemas.microsoft.com/office/powerpoint/2010/main" val="29781549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rigin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commende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1054</TotalTime>
  <Words>1125</Words>
  <Application>Microsoft Office PowerPoint</Application>
  <PresentationFormat>On-screen Show (4:3)</PresentationFormat>
  <Paragraphs>115</Paragraphs>
  <Slides>25</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ＭＳ Ｐゴシック</vt:lpstr>
      <vt:lpstr>Arial</vt:lpstr>
      <vt:lpstr>Calibri</vt:lpstr>
      <vt:lpstr>Calibri Light</vt:lpstr>
      <vt:lpstr>Segoe UI Light</vt:lpstr>
      <vt:lpstr>Original</vt:lpstr>
      <vt:lpstr>Recommended</vt:lpstr>
      <vt:lpstr>The People’s Voice</vt:lpstr>
      <vt:lpstr>Methodology</vt:lpstr>
      <vt:lpstr>For analytical purposes, five regions encompassing ~95% of all voters</vt:lpstr>
      <vt:lpstr>Direction &amp; priorities</vt:lpstr>
      <vt:lpstr>Two-thirds say USA is headed down the wrong path, majority say CA headed in the right direction </vt:lpstr>
      <vt:lpstr>Biggest challenges in CA? Economy/jobs (16%), water/drought (15%), immigration (12%)</vt:lpstr>
      <vt:lpstr>“Forced choice” reveals what voters want most from their legislators in Sacramento</vt:lpstr>
      <vt:lpstr>Californians have largely come to accept that drought is a “new reality” (+4% point more than 2015)</vt:lpstr>
      <vt:lpstr>Worries &amp; concerns</vt:lpstr>
      <vt:lpstr>California voters give low marks to transportation infrastructure (unchanged since last year)…</vt:lpstr>
      <vt:lpstr>…and the preferred solution to addressing challenges is better management (not more money)</vt:lpstr>
      <vt:lpstr>Here’s another “CalExit” to pay attention to</vt:lpstr>
      <vt:lpstr>Californians perceive the dream of homeownership as getting very tough for their children/younger people</vt:lpstr>
      <vt:lpstr>Throughout the state, Californians are strongly worried that middle class lifestyle is becoming almost impossible </vt:lpstr>
      <vt:lpstr>And while SF/Bay area enjoy new job creation, much of southern, CV and the IE view a different reality…</vt:lpstr>
      <vt:lpstr>…with most new jobs as dead end/no path to Middle Class in OC/SD, Central Valley, and Inland Empire</vt:lpstr>
      <vt:lpstr>Specific issues</vt:lpstr>
      <vt:lpstr>Prop 13 is favorably viewed across age but also partisan lines</vt:lpstr>
      <vt:lpstr>By and far, voters want drought relief and prevention as the highest environmental priority in Sacramento</vt:lpstr>
      <vt:lpstr>Majority of California voters oppose new housing development requirements stemming from SB 32</vt:lpstr>
      <vt:lpstr>A look to the future</vt:lpstr>
      <vt:lpstr>Similar to the country as a whole*, California sharply divided the role of newcomers in American society</vt:lpstr>
      <vt:lpstr>Neither Democrats nor Republicans have a lock on 2018 Governorship (only ~700 days ‘til the Election!)</vt:lpstr>
      <vt:lpstr>But don’t renounce your US citizenship or stop paying Federal taxes quite yet – only 1 in 3 (32%) back “CalExit”</vt:lpstr>
      <vt:lpstr>Robert Green, Principal</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 Ishikawa</dc:creator>
  <cp:lastModifiedBy>Adam Rosenblatt</cp:lastModifiedBy>
  <cp:revision>147</cp:revision>
  <dcterms:created xsi:type="dcterms:W3CDTF">2013-10-09T23:37:32Z</dcterms:created>
  <dcterms:modified xsi:type="dcterms:W3CDTF">2016-12-01T17:16:54Z</dcterms:modified>
</cp:coreProperties>
</file>