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2"/>
  </p:sldMasterIdLst>
  <p:notesMasterIdLst>
    <p:notesMasterId r:id="rId40"/>
  </p:notesMasterIdLst>
  <p:sldIdLst>
    <p:sldId id="272" r:id="rId13"/>
    <p:sldId id="295" r:id="rId14"/>
    <p:sldId id="329" r:id="rId15"/>
    <p:sldId id="273" r:id="rId16"/>
    <p:sldId id="332" r:id="rId17"/>
    <p:sldId id="287" r:id="rId18"/>
    <p:sldId id="304" r:id="rId19"/>
    <p:sldId id="310" r:id="rId20"/>
    <p:sldId id="312" r:id="rId21"/>
    <p:sldId id="324" r:id="rId22"/>
    <p:sldId id="338" r:id="rId23"/>
    <p:sldId id="290" r:id="rId24"/>
    <p:sldId id="291" r:id="rId25"/>
    <p:sldId id="292" r:id="rId26"/>
    <p:sldId id="333" r:id="rId27"/>
    <p:sldId id="342" r:id="rId28"/>
    <p:sldId id="371" r:id="rId29"/>
    <p:sldId id="351" r:id="rId30"/>
    <p:sldId id="364" r:id="rId31"/>
    <p:sldId id="367" r:id="rId32"/>
    <p:sldId id="366" r:id="rId33"/>
    <p:sldId id="368" r:id="rId34"/>
    <p:sldId id="370" r:id="rId35"/>
    <p:sldId id="369" r:id="rId36"/>
    <p:sldId id="341" r:id="rId37"/>
    <p:sldId id="315" r:id="rId38"/>
    <p:sldId id="339" r:id="rId39"/>
  </p:sldIdLst>
  <p:sldSz cx="9144000" cy="6858000" type="screen4x3"/>
  <p:notesSz cx="7016750" cy="93027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03">
          <p15:clr>
            <a:srgbClr val="A4A3A4"/>
          </p15:clr>
        </p15:guide>
        <p15:guide id="2" orient="horz" pos="1570">
          <p15:clr>
            <a:srgbClr val="A4A3A4"/>
          </p15:clr>
        </p15:guide>
        <p15:guide id="3" orient="horz" pos="2387">
          <p15:clr>
            <a:srgbClr val="A4A3A4"/>
          </p15:clr>
        </p15:guide>
        <p15:guide id="4" pos="1882">
          <p15:clr>
            <a:srgbClr val="A4A3A4"/>
          </p15:clr>
        </p15:guide>
        <p15:guide id="5" pos="4468">
          <p15:clr>
            <a:srgbClr val="A4A3A4"/>
          </p15:clr>
        </p15:guide>
        <p15:guide id="6" pos="3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5" autoAdjust="0"/>
    <p:restoredTop sz="89609" autoAdjust="0"/>
  </p:normalViewPr>
  <p:slideViewPr>
    <p:cSldViewPr showGuides="1">
      <p:cViewPr varScale="1">
        <p:scale>
          <a:sx n="105" d="100"/>
          <a:sy n="105" d="100"/>
        </p:scale>
        <p:origin x="-1980" y="-78"/>
      </p:cViewPr>
      <p:guideLst>
        <p:guide orient="horz" pos="3203"/>
        <p:guide orient="horz" pos="1570"/>
        <p:guide orient="horz" pos="2387"/>
        <p:guide pos="1882"/>
        <p:guide pos="4468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customXml" Target="../customXml/item8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localhost\Users\sbs\Desktop\Workbook%20pn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Sectoral Herfindahl Index</a:t>
            </a:r>
          </a:p>
        </c:rich>
      </c:tx>
      <c:layout>
        <c:manualLayout>
          <c:xMode val="edge"/>
          <c:yMode val="edge"/>
          <c:x val="0.387740035926041"/>
          <c:y val="4.14634146341463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048486649288901"/>
          <c:y val="0.11382273862108699"/>
          <c:w val="0.74768358071879104"/>
          <c:h val="0.777792202803918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United Sates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Sheet1!$C$4:$C$11</c:f>
              <c:strCache>
                <c:ptCount val="8"/>
                <c:pt idx="0">
                  <c:v>Banking</c:v>
                </c:pt>
                <c:pt idx="1">
                  <c:v>Construction</c:v>
                </c:pt>
                <c:pt idx="2">
                  <c:v>Airline</c:v>
                </c:pt>
                <c:pt idx="3">
                  <c:v>Transportation</c:v>
                </c:pt>
                <c:pt idx="4">
                  <c:v>Media</c:v>
                </c:pt>
                <c:pt idx="5">
                  <c:v>Telecom</c:v>
                </c:pt>
                <c:pt idx="6">
                  <c:v>Electric</c:v>
                </c:pt>
                <c:pt idx="7">
                  <c:v>Oil</c:v>
                </c:pt>
              </c:strCache>
            </c:strRef>
          </c:cat>
          <c:val>
            <c:numRef>
              <c:f>Sheet1!$F$4:$F$11</c:f>
              <c:numCache>
                <c:formatCode>_-* #,##0_-;\-* #,##0_-;_-* "-"??_-;_-@_-</c:formatCode>
                <c:ptCount val="8"/>
                <c:pt idx="0">
                  <c:v>1641</c:v>
                </c:pt>
                <c:pt idx="1">
                  <c:v>1502</c:v>
                </c:pt>
                <c:pt idx="2">
                  <c:v>1157</c:v>
                </c:pt>
                <c:pt idx="3">
                  <c:v>1659</c:v>
                </c:pt>
                <c:pt idx="4">
                  <c:v>1623</c:v>
                </c:pt>
                <c:pt idx="5">
                  <c:v>3189</c:v>
                </c:pt>
                <c:pt idx="6">
                  <c:v>753</c:v>
                </c:pt>
                <c:pt idx="7">
                  <c:v>2347</c:v>
                </c:pt>
              </c:numCache>
            </c:numRef>
          </c:val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Sheet1!$C$4:$C$11</c:f>
              <c:strCache>
                <c:ptCount val="8"/>
                <c:pt idx="0">
                  <c:v>Banking</c:v>
                </c:pt>
                <c:pt idx="1">
                  <c:v>Construction</c:v>
                </c:pt>
                <c:pt idx="2">
                  <c:v>Airline</c:v>
                </c:pt>
                <c:pt idx="3">
                  <c:v>Transportation</c:v>
                </c:pt>
                <c:pt idx="4">
                  <c:v>Media</c:v>
                </c:pt>
                <c:pt idx="5">
                  <c:v>Telecom</c:v>
                </c:pt>
                <c:pt idx="6">
                  <c:v>Electric</c:v>
                </c:pt>
                <c:pt idx="7">
                  <c:v>Oil</c:v>
                </c:pt>
              </c:strCache>
            </c:strRef>
          </c:cat>
          <c:val>
            <c:numRef>
              <c:f>Sheet1!$E$4:$E$11</c:f>
              <c:numCache>
                <c:formatCode>_-* #,##0_-;\-* #,##0_-;_-* "-"??_-;_-@_-</c:formatCode>
                <c:ptCount val="8"/>
                <c:pt idx="0">
                  <c:v>1666</c:v>
                </c:pt>
                <c:pt idx="1">
                  <c:v>1983</c:v>
                </c:pt>
                <c:pt idx="2">
                  <c:v>2172</c:v>
                </c:pt>
                <c:pt idx="3">
                  <c:v>4152</c:v>
                </c:pt>
                <c:pt idx="4">
                  <c:v>5559</c:v>
                </c:pt>
                <c:pt idx="5">
                  <c:v>7998</c:v>
                </c:pt>
                <c:pt idx="6">
                  <c:v>8032</c:v>
                </c:pt>
                <c:pt idx="7">
                  <c:v>10000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97928704"/>
        <c:axId val="97930240"/>
      </c:barChart>
      <c:catAx>
        <c:axId val="9792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7930240"/>
        <c:crosses val="autoZero"/>
        <c:auto val="1"/>
        <c:lblAlgn val="ctr"/>
        <c:lblOffset val="100"/>
        <c:noMultiLvlLbl val="0"/>
      </c:catAx>
      <c:valAx>
        <c:axId val="97930240"/>
        <c:scaling>
          <c:orientation val="minMax"/>
          <c:max val="1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7928704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723531556840106"/>
          <c:y val="0.57835337046283897"/>
          <c:w val="0.12230466903472401"/>
          <c:h val="8.9939312463990798E-2"/>
        </c:manualLayout>
      </c:layout>
      <c:overlay val="0"/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0" dirty="0" smtClean="0">
                <a:effectLst/>
              </a:rPr>
              <a:t>Aggregate Herfindahl Index</a:t>
            </a:r>
            <a:endParaRPr lang="es-MX" b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Sheet2!$D$8:$E$8</c:f>
              <c:strCache>
                <c:ptCount val="2"/>
                <c:pt idx="0">
                  <c:v>Mexico</c:v>
                </c:pt>
                <c:pt idx="1">
                  <c:v>United States</c:v>
                </c:pt>
              </c:strCache>
            </c:strRef>
          </c:cat>
          <c:val>
            <c:numRef>
              <c:f>Sheet2!$D$9:$E$9</c:f>
              <c:numCache>
                <c:formatCode>_-* #,##0_-;\-* #,##0_-;_-* "-"??_-;_-@_-</c:formatCode>
                <c:ptCount val="2"/>
                <c:pt idx="0">
                  <c:v>7130</c:v>
                </c:pt>
                <c:pt idx="1">
                  <c:v>2060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61"/>
        <c:axId val="35771904"/>
        <c:axId val="35773440"/>
      </c:barChart>
      <c:catAx>
        <c:axId val="3577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5773440"/>
        <c:crosses val="autoZero"/>
        <c:auto val="1"/>
        <c:lblAlgn val="ctr"/>
        <c:lblOffset val="100"/>
        <c:noMultiLvlLbl val="0"/>
      </c:catAx>
      <c:valAx>
        <c:axId val="3577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577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000" dirty="0" err="1" smtClean="0"/>
              <a:t>Benefits</a:t>
            </a:r>
            <a:r>
              <a:rPr lang="es-MX" sz="1000" dirty="0" smtClean="0"/>
              <a:t> (</a:t>
            </a:r>
            <a:r>
              <a:rPr lang="es-MX" sz="1000" dirty="0" err="1" smtClean="0"/>
              <a:t>Millions</a:t>
            </a:r>
            <a:r>
              <a:rPr lang="es-MX" sz="1000" baseline="0" dirty="0" smtClean="0"/>
              <a:t> of Pesos)</a:t>
            </a:r>
            <a:endParaRPr lang="es-MX" sz="1000" dirty="0"/>
          </a:p>
        </c:rich>
      </c:tx>
      <c:layout>
        <c:manualLayout>
          <c:xMode val="edge"/>
          <c:yMode val="edge"/>
          <c:x val="0.132822077740154"/>
          <c:y val="0.15178553235243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3868356514783901E-2"/>
          <c:y val="8.9485244104410097E-2"/>
          <c:w val="0.892492361560693"/>
          <c:h val="0.81679845907013904"/>
        </c:manualLayout>
      </c:layout>
      <c:bubbleChart>
        <c:varyColors val="0"/>
        <c:ser>
          <c:idx val="0"/>
          <c:order val="0"/>
          <c:tx>
            <c:strRef>
              <c:f>'[Resultados aklara Gobierno.xlsx]Info Pivot'!$G$76</c:f>
              <c:strCache>
                <c:ptCount val="1"/>
                <c:pt idx="0">
                  <c:v>IMSS - 3,546</c:v>
                </c:pt>
              </c:strCache>
            </c:strRef>
          </c:tx>
          <c:spPr>
            <a:solidFill>
              <a:schemeClr val="tx2">
                <a:lumMod val="40000"/>
                <a:lumOff val="60000"/>
                <a:alpha val="40000"/>
              </a:schemeClr>
            </a:solidFill>
            <a:ln>
              <a:solidFill>
                <a:schemeClr val="tx2">
                  <a:lumMod val="60000"/>
                  <a:lumOff val="40000"/>
                  <a:alpha val="82000"/>
                </a:schemeClr>
              </a:solidFill>
            </a:ln>
            <a:effectLst/>
          </c:spPr>
          <c:invertIfNegative val="0"/>
          <c:xVal>
            <c:numRef>
              <c:f>'[Resultados aklara Gobierno.xlsx]Info Pivot'!$I$11:$I$51</c:f>
              <c:numCache>
                <c:formatCode>General</c:formatCode>
                <c:ptCount val="41"/>
                <c:pt idx="0" formatCode="_(* #,##0_);_(* \(#,##0\);_(* &quot;-&quot;??_);_(@_)">
                  <c:v>4.5</c:v>
                </c:pt>
                <c:pt idx="3" formatCode="_(* #,##0_);_(* \(#,##0\);_(* &quot;-&quot;??_);_(@_)">
                  <c:v>4.2</c:v>
                </c:pt>
                <c:pt idx="4" formatCode="_(* #,##0_);_(* \(#,##0\);_(* &quot;-&quot;??_);_(@_)">
                  <c:v>3.8</c:v>
                </c:pt>
                <c:pt idx="5" formatCode="_(* #,##0_);_(* \(#,##0\);_(* &quot;-&quot;??_);_(@_)">
                  <c:v>4.5</c:v>
                </c:pt>
                <c:pt idx="14" formatCode="_(* #,##0_);_(* \(#,##0\);_(* &quot;-&quot;??_);_(@_)">
                  <c:v>4.8</c:v>
                </c:pt>
                <c:pt idx="18" formatCode="_(* #,##0_);_(* \(#,##0\);_(* &quot;-&quot;??_);_(@_)">
                  <c:v>8</c:v>
                </c:pt>
                <c:pt idx="25" formatCode="_(* #,##0_);_(* \(#,##0\);_(* &quot;-&quot;??_);_(@_)">
                  <c:v>8</c:v>
                </c:pt>
                <c:pt idx="26" formatCode="_(* #,##0_);_(* \(#,##0\);_(* &quot;-&quot;??_);_(@_)">
                  <c:v>3</c:v>
                </c:pt>
                <c:pt idx="27" formatCode="_(* #,##0_);_(* \(#,##0\);_(* &quot;-&quot;??_);_(@_)">
                  <c:v>3.5</c:v>
                </c:pt>
                <c:pt idx="30" formatCode="_(* #,##0_);_(* \(#,##0\);_(* &quot;-&quot;??_);_(@_)">
                  <c:v>5.4</c:v>
                </c:pt>
                <c:pt idx="36" formatCode="_(* #,##0_);_(* \(#,##0\);_(* &quot;-&quot;??_);_(@_)">
                  <c:v>7.4</c:v>
                </c:pt>
                <c:pt idx="38" formatCode="_(* #,##0_);_(* \(#,##0\);_(* &quot;-&quot;??_);_(@_)">
                  <c:v>8.5</c:v>
                </c:pt>
              </c:numCache>
            </c:numRef>
          </c:xVal>
          <c:yVal>
            <c:numRef>
              <c:f>'[Resultados aklara Gobierno.xlsx]Info Pivot'!$H$11:$H$51</c:f>
              <c:numCache>
                <c:formatCode>General</c:formatCode>
                <c:ptCount val="41"/>
                <c:pt idx="0" formatCode="#,##0_ ;[Red]\-#,##0\ ">
                  <c:v>9056.393893800001</c:v>
                </c:pt>
                <c:pt idx="3" formatCode="#,##0_ ;[Red]\-#,##0\ ">
                  <c:v>56.76</c:v>
                </c:pt>
                <c:pt idx="4" formatCode="#,##0_ ;[Red]\-#,##0\ ">
                  <c:v>52.771892000000001</c:v>
                </c:pt>
                <c:pt idx="5" formatCode="#,##0_ ;[Red]\-#,##0\ ">
                  <c:v>3886.76132616</c:v>
                </c:pt>
                <c:pt idx="14" formatCode="#,##0_ ;[Red]\-#,##0\ ">
                  <c:v>5927</c:v>
                </c:pt>
                <c:pt idx="18" formatCode="#,##0_ ;[Red]\-#,##0\ ">
                  <c:v>1173</c:v>
                </c:pt>
                <c:pt idx="25" formatCode="#,##0_ ;[Red]\-#,##0\ ">
                  <c:v>36</c:v>
                </c:pt>
                <c:pt idx="26" formatCode="#,##0_ ;[Red]\-#,##0\ ">
                  <c:v>182.5071438965517</c:v>
                </c:pt>
                <c:pt idx="27" formatCode="#,##0_ ;[Red]\-#,##0\ ">
                  <c:v>5968.5943449700007</c:v>
                </c:pt>
                <c:pt idx="30" formatCode="#,##0_ ;[Red]\-#,##0\ ">
                  <c:v>10</c:v>
                </c:pt>
                <c:pt idx="36" formatCode="#,##0_ ;[Red]\-#,##0\ ">
                  <c:v>8780</c:v>
                </c:pt>
                <c:pt idx="38" formatCode="#,##0_ ;[Red]\-#,##0\ ">
                  <c:v>10525.820275710001</c:v>
                </c:pt>
              </c:numCache>
            </c:numRef>
          </c:yVal>
          <c:bubbleSize>
            <c:numRef>
              <c:f>'[Resultados aklara Gobierno.xlsx]Info Pivot'!$J$11:$J$51</c:f>
              <c:numCache>
                <c:formatCode>General</c:formatCode>
                <c:ptCount val="41"/>
                <c:pt idx="0" formatCode="_(* #,##0_);_(* \(#,##0\);_(* &quot;-&quot;??_);_(@_)">
                  <c:v>818.67173382199996</c:v>
                </c:pt>
                <c:pt idx="3" formatCode="_(* #,##0_);_(* \(#,##0\);_(* &quot;-&quot;??_);_(@_)">
                  <c:v>17.760000000000002</c:v>
                </c:pt>
                <c:pt idx="4" formatCode="_(* #,##0_);_(* \(#,##0\);_(* &quot;-&quot;??_);_(@_)">
                  <c:v>3.8363750000000021</c:v>
                </c:pt>
                <c:pt idx="5" formatCode="_(* #,##0_);_(* \(#,##0\);_(* &quot;-&quot;??_);_(@_)">
                  <c:v>60.39</c:v>
                </c:pt>
                <c:pt idx="14" formatCode="_(* #,##0_);_(* \(#,##0\);_(* &quot;-&quot;??_);_(@_)">
                  <c:v>428</c:v>
                </c:pt>
                <c:pt idx="18" formatCode="_(* #,##0_);_(* \(#,##0\);_(* &quot;-&quot;??_);_(@_)">
                  <c:v>219</c:v>
                </c:pt>
                <c:pt idx="25" formatCode="_(* #,##0_);_(* \(#,##0\);_(* &quot;-&quot;??_);_(@_)">
                  <c:v>7</c:v>
                </c:pt>
                <c:pt idx="26" formatCode="_(* #,##0_);_(* \(#,##0\);_(* &quot;-&quot;??_);_(@_)">
                  <c:v>7.6271438965517246</c:v>
                </c:pt>
                <c:pt idx="27" formatCode="_(* #,##0_);_(* \(#,##0\);_(* &quot;-&quot;??_);_(@_)">
                  <c:v>310.58999999999992</c:v>
                </c:pt>
                <c:pt idx="30" formatCode="_(* #,##0_);_(* \(#,##0\);_(* &quot;-&quot;??_);_(@_)">
                  <c:v>2.46</c:v>
                </c:pt>
                <c:pt idx="36" formatCode="_(* #,##0_);_(* \(#,##0\);_(* &quot;-&quot;??_);_(@_)">
                  <c:v>503</c:v>
                </c:pt>
                <c:pt idx="38" formatCode="_(* #,##0_);_(* \(#,##0\);_(* &quot;-&quot;??_);_(@_)">
                  <c:v>1168</c:v>
                </c:pt>
              </c:numCache>
            </c:numRef>
          </c:bubbleSize>
          <c:bubble3D val="0"/>
          <c:extLst/>
        </c:ser>
        <c:ser>
          <c:idx val="1"/>
          <c:order val="1"/>
          <c:tx>
            <c:strRef>
              <c:f>'[Resultados aklara Gobierno.xlsx]Info Pivot'!$G$77</c:f>
              <c:strCache>
                <c:ptCount val="1"/>
                <c:pt idx="0">
                  <c:v>CFE - 5,918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  <a:alpha val="77000"/>
              </a:schemeClr>
            </a:solidFill>
            <a:ln>
              <a:solidFill>
                <a:schemeClr val="accent2"/>
              </a:solidFill>
            </a:ln>
            <a:effectLst/>
          </c:spPr>
          <c:invertIfNegative val="0"/>
          <c:xVal>
            <c:numRef>
              <c:f>'[Resultados aklara Gobierno.xlsx]Info Pivot'!$I$3:$I$8</c:f>
              <c:numCache>
                <c:formatCode>General</c:formatCode>
                <c:ptCount val="6"/>
                <c:pt idx="0" formatCode="_(* #,##0_);_(* \(#,##0\);_(* &quot;-&quot;??_);_(@_)">
                  <c:v>6</c:v>
                </c:pt>
                <c:pt idx="3" formatCode="_(* #,##0_);_(* \(#,##0\);_(* &quot;-&quot;??_);_(@_)">
                  <c:v>9</c:v>
                </c:pt>
                <c:pt idx="4" formatCode="_(* #,##0_);_(* \(#,##0\);_(* &quot;-&quot;??_);_(@_)">
                  <c:v>8</c:v>
                </c:pt>
                <c:pt idx="5" formatCode="_(* #,##0_);_(* \(#,##0\);_(* &quot;-&quot;??_);_(@_)">
                  <c:v>9</c:v>
                </c:pt>
              </c:numCache>
            </c:numRef>
          </c:xVal>
          <c:yVal>
            <c:numRef>
              <c:f>'[Resultados aklara Gobierno.xlsx]Info Pivot'!$H$3:$H$8</c:f>
              <c:numCache>
                <c:formatCode>General</c:formatCode>
                <c:ptCount val="6"/>
                <c:pt idx="0" formatCode="#,##0_ ;[Red]\-#,##0\ ">
                  <c:v>24217.300806158561</c:v>
                </c:pt>
                <c:pt idx="3" formatCode="#,##0_ ;[Red]\-#,##0\ ">
                  <c:v>16744.649999999991</c:v>
                </c:pt>
                <c:pt idx="4" formatCode="#,##0_ ;[Red]\-#,##0\ ">
                  <c:v>8230.791235875</c:v>
                </c:pt>
                <c:pt idx="5" formatCode="#,##0_ ;[Red]\-#,##0\ ">
                  <c:v>6845.7151620000004</c:v>
                </c:pt>
              </c:numCache>
            </c:numRef>
          </c:yVal>
          <c:bubbleSize>
            <c:numRef>
              <c:f>'[Resultados aklara Gobierno.xlsx]Info Pivot'!$J$3:$J$8</c:f>
              <c:numCache>
                <c:formatCode>General</c:formatCode>
                <c:ptCount val="6"/>
                <c:pt idx="0" formatCode="_(* #,##0_);_(* \(#,##0\);_(* &quot;-&quot;??_);_(@_)">
                  <c:v>2131.181606208565</c:v>
                </c:pt>
                <c:pt idx="3" formatCode="_(* #,##0_);_(* \(#,##0\);_(* &quot;-&quot;??_);_(@_)">
                  <c:v>1652.911693464773</c:v>
                </c:pt>
                <c:pt idx="4" formatCode="_(* #,##0_);_(* \(#,##0\);_(* &quot;-&quot;??_);_(@_)">
                  <c:v>888.80481137500135</c:v>
                </c:pt>
                <c:pt idx="5" formatCode="_(* #,##0_);_(* \(#,##0\);_(* &quot;-&quot;??_);_(@_)">
                  <c:v>1245</c:v>
                </c:pt>
              </c:numCache>
            </c:numRef>
          </c:bubbleSize>
          <c:bubble3D val="0"/>
          <c:extLst/>
        </c:ser>
        <c:ser>
          <c:idx val="2"/>
          <c:order val="2"/>
          <c:tx>
            <c:strRef>
              <c:f>'[Resultados aklara Gobierno.xlsx]Info Pivot'!$G$78</c:f>
              <c:strCache>
                <c:ptCount val="1"/>
                <c:pt idx="0">
                  <c:v>PEMEX - 2,610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40000"/>
                <a:lumOff val="60000"/>
                <a:alpha val="74000"/>
              </a:schemeClr>
            </a:solidFill>
            <a:ln>
              <a:solidFill>
                <a:schemeClr val="accent3"/>
              </a:solidFill>
            </a:ln>
            <a:effectLst/>
          </c:spPr>
          <c:invertIfNegative val="0"/>
          <c:xVal>
            <c:numRef>
              <c:f>'[Resultados aklara Gobierno.xlsx]Info Pivot'!$I$52:$I$59</c:f>
              <c:numCache>
                <c:formatCode>General</c:formatCode>
                <c:ptCount val="8"/>
                <c:pt idx="0" formatCode="_(* #,##0_);_(* \(#,##0\);_(* &quot;-&quot;??_);_(@_)">
                  <c:v>5</c:v>
                </c:pt>
                <c:pt idx="2" formatCode="_(* #,##0_);_(* \(#,##0\);_(* &quot;-&quot;??_);_(@_)">
                  <c:v>4</c:v>
                </c:pt>
                <c:pt idx="3" formatCode="_(* #,##0_);_(* \(#,##0\);_(* &quot;-&quot;??_);_(@_)">
                  <c:v>8</c:v>
                </c:pt>
                <c:pt idx="4" formatCode="_(* #,##0_);_(* \(#,##0\);_(* &quot;-&quot;??_);_(@_)">
                  <c:v>9</c:v>
                </c:pt>
                <c:pt idx="5" formatCode="_(* #,##0_);_(* \(#,##0\);_(* &quot;-&quot;??_);_(@_)">
                  <c:v>9</c:v>
                </c:pt>
                <c:pt idx="6" formatCode="_(* #,##0_);_(* \(#,##0\);_(* &quot;-&quot;??_);_(@_)">
                  <c:v>5</c:v>
                </c:pt>
              </c:numCache>
              <c:extLst xmlns:c15="http://schemas.microsoft.com/office/drawing/2012/chart"/>
            </c:numRef>
          </c:xVal>
          <c:yVal>
            <c:numRef>
              <c:f>'[Resultados aklara Gobierno.xlsx]Info Pivot'!$H$52:$H$59</c:f>
              <c:numCache>
                <c:formatCode>General</c:formatCode>
                <c:ptCount val="8"/>
                <c:pt idx="0" formatCode="#,##0_ ;[Red]\-#,##0\ ">
                  <c:v>233.51400996000001</c:v>
                </c:pt>
                <c:pt idx="2" formatCode="#,##0_ ;[Red]\-#,##0\ ">
                  <c:v>178.61162304999999</c:v>
                </c:pt>
                <c:pt idx="3" formatCode="#,##0_ ;[Red]\-#,##0\ ">
                  <c:v>2826.4223306235849</c:v>
                </c:pt>
                <c:pt idx="4" formatCode="#,##0_ ;[Red]\-#,##0\ ">
                  <c:v>1144.4875050000001</c:v>
                </c:pt>
                <c:pt idx="5" formatCode="#,##0_ ;[Red]\-#,##0\ ">
                  <c:v>150.59854999999999</c:v>
                </c:pt>
                <c:pt idx="6" formatCode="#,##0_ ;[Red]\-#,##0\ ">
                  <c:v>1776.2030620467331</c:v>
                </c:pt>
              </c:numCache>
              <c:extLst xmlns:c15="http://schemas.microsoft.com/office/drawing/2012/chart"/>
            </c:numRef>
          </c:yVal>
          <c:bubbleSize>
            <c:numRef>
              <c:f>'[Resultados aklara Gobierno.xlsx]Info Pivot'!$J$52:$J$59</c:f>
              <c:numCache>
                <c:formatCode>General</c:formatCode>
                <c:ptCount val="8"/>
                <c:pt idx="0" formatCode="_(* #,##0_);_(* \(#,##0\);_(* &quot;-&quot;??_);_(@_)">
                  <c:v>35.446000000000012</c:v>
                </c:pt>
                <c:pt idx="2" formatCode="_(* #,##0_);_(* \(#,##0\);_(* &quot;-&quot;??_);_(@_)">
                  <c:v>15.571923</c:v>
                </c:pt>
                <c:pt idx="3" formatCode="_(* #,##0_);_(* \(#,##0\);_(* &quot;-&quot;??_);_(@_)">
                  <c:v>1373.35861045</c:v>
                </c:pt>
                <c:pt idx="4" formatCode="_(* #,##0_);_(* \(#,##0\);_(* &quot;-&quot;??_);_(@_)">
                  <c:v>534.62990046373602</c:v>
                </c:pt>
                <c:pt idx="5" formatCode="_(* #,##0_);_(* \(#,##0\);_(* &quot;-&quot;??_);_(@_)">
                  <c:v>50.690258</c:v>
                </c:pt>
                <c:pt idx="6" formatCode="_(* #,##0_);_(* \(#,##0\);_(* &quot;-&quot;??_);_(@_)">
                  <c:v>599.93999999999937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/>
        </c:ser>
        <c:ser>
          <c:idx val="3"/>
          <c:order val="3"/>
          <c:tx>
            <c:strRef>
              <c:f>'[Resultados aklara Gobierno.xlsx]Info Pivot'!$G$79</c:f>
              <c:strCache>
                <c:ptCount val="1"/>
                <c:pt idx="0">
                  <c:v>SEP - 743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55000"/>
              </a:schemeClr>
            </a:solidFill>
            <a:ln>
              <a:solidFill>
                <a:schemeClr val="accent6">
                  <a:lumMod val="75000"/>
                  <a:alpha val="66000"/>
                </a:schemeClr>
              </a:solidFill>
            </a:ln>
            <a:effectLst/>
          </c:spPr>
          <c:invertIfNegative val="0"/>
          <c:xVal>
            <c:numRef>
              <c:f>'[Resultados aklara Gobierno.xlsx]Info Pivot'!$I$60:$I$62</c:f>
              <c:numCache>
                <c:formatCode>_(* #,##0_);_(* \(#,##0\);_(* "-"??_);_(@_)</c:formatCode>
                <c:ptCount val="3"/>
                <c:pt idx="0">
                  <c:v>7</c:v>
                </c:pt>
                <c:pt idx="1">
                  <c:v>8.2000000000000011</c:v>
                </c:pt>
                <c:pt idx="2">
                  <c:v>5</c:v>
                </c:pt>
              </c:numCache>
              <c:extLst xmlns:c15="http://schemas.microsoft.com/office/drawing/2012/chart"/>
            </c:numRef>
          </c:xVal>
          <c:yVal>
            <c:numRef>
              <c:f>'[Resultados aklara Gobierno.xlsx]Info Pivot'!$H$60:$H$62</c:f>
              <c:numCache>
                <c:formatCode>#,##0_ ;[Red]\-#,##0\ </c:formatCode>
                <c:ptCount val="3"/>
                <c:pt idx="0">
                  <c:v>909.21599999999989</c:v>
                </c:pt>
                <c:pt idx="1">
                  <c:v>1686.5418239999999</c:v>
                </c:pt>
                <c:pt idx="2">
                  <c:v>472.55999999999989</c:v>
                </c:pt>
              </c:numCache>
              <c:extLst xmlns:c15="http://schemas.microsoft.com/office/drawing/2012/chart"/>
            </c:numRef>
          </c:yVal>
          <c:bubbleSize>
            <c:numRef>
              <c:f>'[Resultados aklara Gobierno.xlsx]Info Pivot'!$J$60:$J$62</c:f>
              <c:numCache>
                <c:formatCode>_(* #,##0_);_(* \(#,##0\);_(* "-"??_);_(@_)</c:formatCode>
                <c:ptCount val="3"/>
                <c:pt idx="0">
                  <c:v>163</c:v>
                </c:pt>
                <c:pt idx="1">
                  <c:v>432.56674559999982</c:v>
                </c:pt>
                <c:pt idx="2">
                  <c:v>146.96616</c:v>
                </c:pt>
              </c:numCache>
              <c:extLst xmlns:c15="http://schemas.microsoft.com/office/drawing/2012/chart"/>
            </c:numRef>
          </c:bubbleSize>
          <c:bubble3D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97656192"/>
        <c:axId val="97666560"/>
        <c:extLst/>
      </c:bubbleChart>
      <c:valAx>
        <c:axId val="97656192"/>
        <c:scaling>
          <c:orientation val="minMax"/>
          <c:max val="10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 err="1" smtClean="0"/>
                  <a:t>Competition</a:t>
                </a:r>
                <a:r>
                  <a:rPr lang="es-MX" baseline="0" dirty="0" smtClean="0"/>
                  <a:t> </a:t>
                </a:r>
                <a:r>
                  <a:rPr lang="es-MX" baseline="0" dirty="0" err="1" smtClean="0"/>
                  <a:t>Index</a:t>
                </a:r>
                <a:endParaRPr lang="en-US" dirty="0" err="1"/>
              </a:p>
            </c:rich>
          </c:tx>
          <c:layout>
            <c:manualLayout>
              <c:xMode val="edge"/>
              <c:yMode val="edge"/>
              <c:x val="0.45108100214147001"/>
              <c:y val="0.874421764647825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7666560"/>
        <c:crosses val="autoZero"/>
        <c:crossBetween val="midCat"/>
      </c:valAx>
      <c:valAx>
        <c:axId val="97666560"/>
        <c:scaling>
          <c:orientation val="minMax"/>
          <c:min val="-5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 err="1" smtClean="0"/>
                  <a:t>Transactional</a:t>
                </a:r>
                <a:r>
                  <a:rPr lang="es-MX" baseline="0" dirty="0" smtClean="0"/>
                  <a:t> </a:t>
                </a:r>
                <a:r>
                  <a:rPr lang="es-MX" baseline="0" dirty="0" err="1" smtClean="0"/>
                  <a:t>Value</a:t>
                </a:r>
                <a:r>
                  <a:rPr lang="es-MX" baseline="0" dirty="0" smtClean="0"/>
                  <a:t>  (</a:t>
                </a:r>
                <a:r>
                  <a:rPr lang="es-MX" baseline="0" dirty="0" err="1" smtClean="0"/>
                  <a:t>Millions</a:t>
                </a:r>
                <a:r>
                  <a:rPr lang="es-MX" baseline="0" dirty="0" smtClean="0"/>
                  <a:t> of Pesos)</a:t>
                </a:r>
                <a:endParaRPr lang="es-MX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_ ;[Red]\-#,##0\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7656192"/>
        <c:crosses val="autoZero"/>
        <c:crossBetween val="midCat"/>
        <c:maj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799677001018"/>
          <c:y val="0.21331668499055501"/>
          <c:w val="0.128869394443516"/>
          <c:h val="0.18619534106532601"/>
        </c:manualLayout>
      </c:layout>
      <c:overlay val="0"/>
      <c:spPr>
        <a:noFill/>
        <a:ln>
          <a:solidFill>
            <a:schemeClr val="accent6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138"/>
          </a:xfrm>
          <a:prstGeom prst="rect">
            <a:avLst/>
          </a:prstGeom>
        </p:spPr>
        <p:txBody>
          <a:bodyPr vert="horz" lIns="93242" tIns="46622" rIns="93242" bIns="46622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4535" y="0"/>
            <a:ext cx="3040592" cy="465138"/>
          </a:xfrm>
          <a:prstGeom prst="rect">
            <a:avLst/>
          </a:prstGeom>
        </p:spPr>
        <p:txBody>
          <a:bodyPr vert="horz" lIns="93242" tIns="46622" rIns="93242" bIns="46622" rtlCol="0"/>
          <a:lstStyle>
            <a:lvl1pPr algn="r">
              <a:defRPr sz="1200"/>
            </a:lvl1pPr>
          </a:lstStyle>
          <a:p>
            <a:fld id="{1F306E52-92F8-48DD-BAEB-C314FEE2E1B0}" type="datetimeFigureOut">
              <a:rPr lang="es-MX" smtClean="0"/>
              <a:t>04/05/2015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2" tIns="46622" rIns="93242" bIns="46622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8806"/>
            <a:ext cx="5613400" cy="4186238"/>
          </a:xfrm>
          <a:prstGeom prst="rect">
            <a:avLst/>
          </a:prstGeom>
        </p:spPr>
        <p:txBody>
          <a:bodyPr vert="horz" lIns="93242" tIns="46622" rIns="93242" bIns="4662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5138"/>
          </a:xfrm>
          <a:prstGeom prst="rect">
            <a:avLst/>
          </a:prstGeom>
        </p:spPr>
        <p:txBody>
          <a:bodyPr vert="horz" lIns="93242" tIns="46622" rIns="93242" bIns="46622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4535" y="8835998"/>
            <a:ext cx="3040592" cy="465138"/>
          </a:xfrm>
          <a:prstGeom prst="rect">
            <a:avLst/>
          </a:prstGeom>
        </p:spPr>
        <p:txBody>
          <a:bodyPr vert="horz" lIns="93242" tIns="46622" rIns="93242" bIns="46622" rtlCol="0" anchor="b"/>
          <a:lstStyle>
            <a:lvl1pPr algn="r">
              <a:defRPr sz="1200"/>
            </a:lvl1pPr>
          </a:lstStyle>
          <a:p>
            <a:fld id="{0687F0CB-AE63-4E37-82C6-866B1ECF8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576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C4690-91E8-45C5-A4AC-5D289262B179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6796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EA537-6145-4091-BCBB-4911319759F5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037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F0CB-AE63-4E37-82C6-866B1ECF8A3D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03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EA537-6145-4091-BCBB-4911319759F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174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EA537-6145-4091-BCBB-4911319759F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17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EA537-6145-4091-BCBB-4911319759F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174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EA537-6145-4091-BCBB-4911319759F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17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EA537-6145-4091-BCBB-4911319759F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17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F0CB-AE63-4E37-82C6-866B1ECF8A3D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24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F0CB-AE63-4E37-82C6-866B1ECF8A3D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27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EA537-6145-4091-BCBB-4911319759F5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17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2394-2DCE-495A-B2E6-645814154BB5}" type="datetimeFigureOut">
              <a:rPr lang="es-MX" smtClean="0"/>
              <a:t>04/05/2015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E39-911D-401B-869F-625D518B37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648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2394-2DCE-495A-B2E6-645814154BB5}" type="datetimeFigureOut">
              <a:rPr lang="es-MX" smtClean="0"/>
              <a:t>04/05/2015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E39-911D-401B-869F-625D518B37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83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2394-2DCE-495A-B2E6-645814154BB5}" type="datetimeFigureOut">
              <a:rPr lang="es-MX" smtClean="0"/>
              <a:t>04/05/2015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E39-911D-401B-869F-625D518B37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235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2394-2DCE-495A-B2E6-645814154BB5}" type="datetimeFigureOut">
              <a:rPr lang="es-MX" smtClean="0"/>
              <a:t>04/05/2015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E39-911D-401B-869F-625D518B37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61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2394-2DCE-495A-B2E6-645814154BB5}" type="datetimeFigureOut">
              <a:rPr lang="es-MX" smtClean="0"/>
              <a:t>04/05/2015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E39-911D-401B-869F-625D518B37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23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2394-2DCE-495A-B2E6-645814154BB5}" type="datetimeFigureOut">
              <a:rPr lang="es-MX" smtClean="0"/>
              <a:t>04/05/2015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E39-911D-401B-869F-625D518B37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85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2394-2DCE-495A-B2E6-645814154BB5}" type="datetimeFigureOut">
              <a:rPr lang="es-MX" smtClean="0"/>
              <a:t>04/05/2015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E39-911D-401B-869F-625D518B37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950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2394-2DCE-495A-B2E6-645814154BB5}" type="datetimeFigureOut">
              <a:rPr lang="es-MX" smtClean="0"/>
              <a:t>04/05/2015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E39-911D-401B-869F-625D518B37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984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2394-2DCE-495A-B2E6-645814154BB5}" type="datetimeFigureOut">
              <a:rPr lang="es-MX" smtClean="0"/>
              <a:t>04/05/2015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E39-911D-401B-869F-625D518B37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258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2394-2DCE-495A-B2E6-645814154BB5}" type="datetimeFigureOut">
              <a:rPr lang="es-MX" smtClean="0"/>
              <a:t>04/05/2015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E39-911D-401B-869F-625D518B37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14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2394-2DCE-495A-B2E6-645814154BB5}" type="datetimeFigureOut">
              <a:rPr lang="es-MX" smtClean="0"/>
              <a:t>04/05/2015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0E39-911D-401B-869F-625D518B37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94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72394-2DCE-495A-B2E6-645814154BB5}" type="datetimeFigureOut">
              <a:rPr lang="es-MX" smtClean="0"/>
              <a:t>04/05/2015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20E39-911D-401B-869F-625D518B37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228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 rot="5400000">
            <a:off x="4975152" y="1679645"/>
            <a:ext cx="0" cy="7524000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971600" y="2301508"/>
            <a:ext cx="7128792" cy="20005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MX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North </a:t>
            </a:r>
            <a:r>
              <a:rPr lang="es-MX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America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Coming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MX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Age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as NAFTA </a:t>
            </a:r>
            <a:r>
              <a:rPr lang="es-MX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Turns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21?</a:t>
            </a:r>
          </a:p>
          <a:p>
            <a:pPr algn="ctr"/>
            <a:endParaRPr lang="es-MX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s-MX" sz="2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Mexican</a:t>
            </a:r>
            <a:r>
              <a:rPr lang="es-MX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Perspective</a:t>
            </a:r>
            <a:endParaRPr lang="es-MX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 rot="5400000">
            <a:off x="4967664" y="2097232"/>
            <a:ext cx="0" cy="6840000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693004" y="4509120"/>
            <a:ext cx="2156425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Pedro Noyola</a:t>
            </a:r>
          </a:p>
          <a:p>
            <a:pPr algn="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April, 2015</a:t>
            </a:r>
          </a:p>
          <a:p>
            <a:pPr algn="r"/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Logo aklar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82" y="553409"/>
            <a:ext cx="1151828" cy="81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10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89742" y="6248742"/>
            <a:ext cx="7293550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es-MX" sz="9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* </a:t>
            </a:r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Rejects  the null hypothesis with a confidence level of 95%. **Rejects the null hypothesis with a confidence level of 99%.</a:t>
            </a:r>
            <a:endParaRPr lang="en-US" sz="9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9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The test supposes a deterministic  lineal trend in the data.</a:t>
            </a:r>
          </a:p>
          <a:p>
            <a:pPr algn="just"/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Source: Analysis by SAI Law &amp; Economics with data from INEGI and the  US Federal Reserve.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6 CuadroTexto"/>
          <p:cNvSpPr txBox="1">
            <a:spLocks noChangeArrowheads="1"/>
          </p:cNvSpPr>
          <p:nvPr/>
        </p:nvSpPr>
        <p:spPr bwMode="auto">
          <a:xfrm>
            <a:off x="2263280" y="745540"/>
            <a:ext cx="5405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Manufacturing production from Mexico and the Unites States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(annual growth,</a:t>
            </a:r>
            <a:r>
              <a:rPr lang="es-MX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1981:T1-2013:T1)</a:t>
            </a:r>
            <a:endParaRPr lang="es-MX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987675" y="5011446"/>
            <a:ext cx="35718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Johansen Cointegration test</a:t>
            </a:r>
            <a:r>
              <a:rPr lang="en-US" sz="1200" b="1" baseline="300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1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020335" y="5210569"/>
            <a:ext cx="12586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0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1994:T1 – 2012:T2</a:t>
            </a:r>
            <a:endParaRPr lang="es-MX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2133648" y="5207819"/>
            <a:ext cx="15970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1980:T1</a:t>
            </a:r>
            <a:r>
              <a:rPr lang="es-MX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–1993:T4</a:t>
            </a:r>
            <a:endParaRPr lang="es-MX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31" y="1035079"/>
            <a:ext cx="5405064" cy="390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21 CuadroTexto"/>
          <p:cNvSpPr txBox="1"/>
          <p:nvPr/>
        </p:nvSpPr>
        <p:spPr>
          <a:xfrm>
            <a:off x="1115617" y="-39232"/>
            <a:ext cx="79928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Cycle coordination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5"/>
          <a:stretch/>
        </p:blipFill>
        <p:spPr bwMode="auto">
          <a:xfrm>
            <a:off x="1116016" y="5456655"/>
            <a:ext cx="3600000" cy="85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5"/>
          <a:stretch/>
        </p:blipFill>
        <p:spPr bwMode="auto">
          <a:xfrm>
            <a:off x="4932440" y="5456655"/>
            <a:ext cx="36000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995667" y="3739892"/>
            <a:ext cx="340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Labor force, from 15 to 64 years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(accumulated annual change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03040"/>
            <a:ext cx="229307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687616" y="980728"/>
            <a:ext cx="1869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NAFTA population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(2012)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836262" y="1065740"/>
            <a:ext cx="1869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China population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(2012)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14" y="4143535"/>
            <a:ext cx="3612304" cy="243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89742" y="6514311"/>
            <a:ext cx="729355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Source: SAI Law &amp; Economics with data from U.S. Census Bureau and National Bureau of Statistics of </a:t>
            </a:r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China.</a:t>
            </a:r>
            <a:endParaRPr lang="es-MX" sz="9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1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7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11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115617" y="-39232"/>
            <a:ext cx="7992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Demographic competitiveness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MX" sz="21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18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r="4196" b="1813"/>
          <a:stretch/>
        </p:blipFill>
        <p:spPr bwMode="auto">
          <a:xfrm>
            <a:off x="1475656" y="1484785"/>
            <a:ext cx="2658979" cy="1943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1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12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89742" y="6514311"/>
            <a:ext cx="729355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Source: SAI Law &amp; Economics with data from FMI</a:t>
            </a:r>
            <a:r>
              <a:rPr lang="en-US" sz="9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9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064865" y="1052736"/>
            <a:ext cx="143981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Price of gas 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514350" algn="ctr">
              <a:lnSpc>
                <a:spcPts val="1800"/>
              </a:lnSpc>
            </a:pPr>
            <a:r>
              <a:rPr lang="en-US" sz="1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(USD/MMBTU)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15617" y="-39232"/>
            <a:ext cx="79928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1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Cost</a:t>
            </a:r>
            <a:r>
              <a:rPr lang="es-MX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1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competitiveness</a:t>
            </a:r>
            <a:endParaRPr lang="es-MX" sz="21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4776"/>
            <a:ext cx="5914800" cy="489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 rot="16200000">
            <a:off x="7065288" y="5770518"/>
            <a:ext cx="966598" cy="29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Jan-2015</a:t>
            </a:r>
            <a:endParaRPr lang="es-MX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13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89742" y="6514311"/>
            <a:ext cx="729355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s-MX" sz="9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es-MX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SAI Law &amp; Economics with data from </a:t>
            </a:r>
            <a:r>
              <a:rPr lang="es-MX" sz="9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Rubin</a:t>
            </a:r>
            <a:r>
              <a:rPr lang="es-MX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Jeff and </a:t>
            </a:r>
            <a:r>
              <a:rPr lang="es-MX" sz="9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Benjamin</a:t>
            </a:r>
            <a:r>
              <a:rPr lang="es-MX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Tal, “</a:t>
            </a:r>
            <a:r>
              <a:rPr lang="es-MX" sz="9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es-MX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9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Soaring</a:t>
            </a:r>
            <a:r>
              <a:rPr lang="es-MX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9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Transport</a:t>
            </a:r>
            <a:r>
              <a:rPr lang="es-MX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9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Costs</a:t>
            </a:r>
            <a:r>
              <a:rPr lang="es-MX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Reverse </a:t>
            </a:r>
            <a:r>
              <a:rPr lang="es-MX" sz="9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Globalization</a:t>
            </a:r>
            <a:r>
              <a:rPr lang="es-MX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?”.</a:t>
            </a:r>
            <a:endParaRPr lang="en-US" sz="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022750" y="3625860"/>
            <a:ext cx="1845394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514350" lvl="0" indent="-514350"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Equivalent tariff</a:t>
            </a:r>
          </a:p>
          <a:p>
            <a:pPr marL="514350" lvl="0" indent="-514350"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(percentage)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3026427" y="818128"/>
            <a:ext cx="3838039" cy="73866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Cost of transporting  a 40’ container to the U.S. east coast</a:t>
            </a:r>
          </a:p>
          <a:p>
            <a:pPr marL="514350" lvl="0" indent="-514350"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(U.S. dollars)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865" y="1442101"/>
            <a:ext cx="4213084" cy="221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3730" y="4090168"/>
            <a:ext cx="4617267" cy="236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2 CuadroTexto"/>
          <p:cNvSpPr txBox="1"/>
          <p:nvPr/>
        </p:nvSpPr>
        <p:spPr>
          <a:xfrm>
            <a:off x="1115617" y="-39232"/>
            <a:ext cx="79928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1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Cost</a:t>
            </a:r>
            <a:r>
              <a:rPr lang="es-MX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1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competitiveness</a:t>
            </a:r>
            <a:endParaRPr lang="es-MX" sz="21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14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89742" y="6514311"/>
            <a:ext cx="729355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Source: SAI Law &amp; Economics with data from  The International Energy Agency.</a:t>
            </a:r>
            <a:endParaRPr lang="en-US" sz="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952011" y="1268760"/>
            <a:ext cx="3951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Additional investment to reach 450 Scenario</a:t>
            </a:r>
          </a:p>
          <a:p>
            <a:pPr marL="514350" lvl="0" indent="-514350" algn="ctr"/>
            <a:r>
              <a:rPr lang="es-MX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(% of GDP)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984193" y="4630776"/>
            <a:ext cx="59766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 algn="just">
              <a:lnSpc>
                <a:spcPts val="2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450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Scenario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analyzes different measures to bring energy related CO2 emissions down to a trajectory that would be consistent with ultimately stabilizing the concentration of all greenhouse gases in the atmosphere at 450 particles per million.</a:t>
            </a:r>
          </a:p>
          <a:p>
            <a:pPr lvl="0" indent="-514350" algn="just">
              <a:lnSpc>
                <a:spcPts val="2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4712400" cy="26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CuadroTexto"/>
          <p:cNvSpPr txBox="1"/>
          <p:nvPr/>
        </p:nvSpPr>
        <p:spPr>
          <a:xfrm>
            <a:off x="1115617" y="-39232"/>
            <a:ext cx="7992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Green competitiveness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MX" sz="21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-12914" y="60932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15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24226" y="2895327"/>
            <a:ext cx="5090497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Competition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MX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Transparency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16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15617" y="-39232"/>
            <a:ext cx="79928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Concentration</a:t>
            </a:r>
          </a:p>
          <a:p>
            <a:pPr algn="r"/>
            <a:endParaRPr lang="en-US" sz="21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MX" sz="21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390868"/>
              </p:ext>
            </p:extLst>
          </p:nvPr>
        </p:nvGraphicFramePr>
        <p:xfrm>
          <a:off x="1025396" y="1059020"/>
          <a:ext cx="740410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14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17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15617" y="-39232"/>
            <a:ext cx="79928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Concentration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573622"/>
              </p:ext>
            </p:extLst>
          </p:nvPr>
        </p:nvGraphicFramePr>
        <p:xfrm>
          <a:off x="2195736" y="1370565"/>
          <a:ext cx="5472608" cy="436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46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18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023888" y="2477293"/>
            <a:ext cx="787310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>
                <a:solidFill>
                  <a:srgbClr val="003366"/>
                </a:solidFill>
                <a:latin typeface="Arial" charset="0"/>
              </a:rPr>
              <a:t>Dutch</a:t>
            </a:r>
            <a:endParaRPr lang="en-US" altLang="es-MX" sz="1800" b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023888" y="3239293"/>
            <a:ext cx="1388994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 err="1" smtClean="0">
                <a:solidFill>
                  <a:srgbClr val="003366"/>
                </a:solidFill>
                <a:latin typeface="Arial" charset="0"/>
              </a:rPr>
              <a:t>Partial</a:t>
            </a:r>
            <a:r>
              <a:rPr lang="es-MX" altLang="es-MX" sz="1800" b="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s-MX" altLang="es-MX" sz="1800" b="0" dirty="0" err="1">
                <a:solidFill>
                  <a:srgbClr val="003366"/>
                </a:solidFill>
                <a:latin typeface="Arial" charset="0"/>
              </a:rPr>
              <a:t>Lots</a:t>
            </a:r>
            <a:endParaRPr lang="en-US" altLang="es-MX" sz="1800" b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023887" y="4001293"/>
            <a:ext cx="940931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 err="1" smtClean="0">
                <a:solidFill>
                  <a:srgbClr val="003366"/>
                </a:solidFill>
                <a:latin typeface="Arial" charset="0"/>
              </a:rPr>
              <a:t>Vickrey</a:t>
            </a:r>
            <a:endParaRPr lang="en-US" altLang="es-MX" sz="1800" b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1017538" y="4723605"/>
            <a:ext cx="1030544" cy="37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>
                <a:solidFill>
                  <a:srgbClr val="003366"/>
                </a:solidFill>
                <a:latin typeface="Arial" charset="0"/>
              </a:rPr>
              <a:t>Ranking</a:t>
            </a:r>
            <a:endParaRPr lang="en-US" altLang="es-MX" sz="1800" b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60388" y="1715293"/>
            <a:ext cx="1862660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>
                <a:solidFill>
                  <a:srgbClr val="FF0000"/>
                </a:solidFill>
                <a:latin typeface="Arial" charset="0"/>
              </a:rPr>
              <a:t>Reverse English</a:t>
            </a:r>
            <a:endParaRPr lang="en-US" altLang="es-MX" sz="1800" b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2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6252" r="18614" b="17664"/>
          <a:stretch>
            <a:fillRect/>
          </a:stretch>
        </p:blipFill>
        <p:spPr bwMode="auto">
          <a:xfrm>
            <a:off x="3739911" y="2246818"/>
            <a:ext cx="49149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8 CuadroTexto"/>
          <p:cNvSpPr txBox="1"/>
          <p:nvPr/>
        </p:nvSpPr>
        <p:spPr>
          <a:xfrm>
            <a:off x="1115617" y="-39232"/>
            <a:ext cx="79928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Auction theory at work</a:t>
            </a:r>
          </a:p>
          <a:p>
            <a:pPr algn="r"/>
            <a:endParaRPr lang="en-US" sz="21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MX" sz="21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19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15617" y="-39232"/>
            <a:ext cx="79928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Auction theory at work</a:t>
            </a:r>
          </a:p>
          <a:p>
            <a:pPr algn="r"/>
            <a:endParaRPr lang="en-US" sz="21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MX" sz="21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023888" y="2477293"/>
            <a:ext cx="787310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>
                <a:solidFill>
                  <a:srgbClr val="FF0000"/>
                </a:solidFill>
                <a:latin typeface="Arial" charset="0"/>
              </a:rPr>
              <a:t>Dutch</a:t>
            </a:r>
            <a:endParaRPr lang="en-US" altLang="es-MX" sz="18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023888" y="3239293"/>
            <a:ext cx="1388994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 err="1" smtClean="0">
                <a:solidFill>
                  <a:srgbClr val="003366"/>
                </a:solidFill>
                <a:latin typeface="Arial" charset="0"/>
              </a:rPr>
              <a:t>Partial</a:t>
            </a:r>
            <a:r>
              <a:rPr lang="es-MX" altLang="es-MX" sz="1800" b="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s-MX" altLang="es-MX" sz="1800" b="0" dirty="0" err="1">
                <a:solidFill>
                  <a:srgbClr val="003366"/>
                </a:solidFill>
                <a:latin typeface="Arial" charset="0"/>
              </a:rPr>
              <a:t>Lots</a:t>
            </a:r>
            <a:endParaRPr lang="en-US" altLang="es-MX" sz="1800" b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023887" y="4001293"/>
            <a:ext cx="940931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 err="1" smtClean="0">
                <a:solidFill>
                  <a:srgbClr val="003366"/>
                </a:solidFill>
                <a:latin typeface="Arial" charset="0"/>
              </a:rPr>
              <a:t>Vickrey</a:t>
            </a:r>
            <a:endParaRPr lang="en-US" altLang="es-MX" sz="1800" b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1017538" y="4723605"/>
            <a:ext cx="1030544" cy="37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>
                <a:solidFill>
                  <a:srgbClr val="003366"/>
                </a:solidFill>
                <a:latin typeface="Arial" charset="0"/>
              </a:rPr>
              <a:t>Ranking</a:t>
            </a:r>
            <a:endParaRPr lang="en-US" altLang="es-MX" sz="1800" b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60388" y="1715293"/>
            <a:ext cx="1862660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>
                <a:latin typeface="Arial" charset="0"/>
              </a:rPr>
              <a:t>Reverse English</a:t>
            </a:r>
            <a:endParaRPr lang="en-US" altLang="es-MX" sz="1800" b="0" dirty="0">
              <a:latin typeface="Arial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6252" r="19531" b="19792"/>
          <a:stretch>
            <a:fillRect/>
          </a:stretch>
        </p:blipFill>
        <p:spPr bwMode="auto">
          <a:xfrm>
            <a:off x="3581400" y="1752600"/>
            <a:ext cx="4876800" cy="37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2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8158454" y="148143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Index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2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915816" y="1915959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just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Openness</a:t>
            </a:r>
          </a:p>
          <a:p>
            <a:pPr marL="628650" indent="-628650" algn="just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8650" indent="-628650" algn="just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Integration and Competitiveness</a:t>
            </a:r>
          </a:p>
          <a:p>
            <a:pPr marL="628650" indent="-628650" algn="just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8650" indent="-628650" algn="just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Competition and Transparency</a:t>
            </a:r>
          </a:p>
          <a:p>
            <a:pPr marL="628650" indent="-628650" algn="just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8650" indent="-628650" algn="just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Future: A Dual Agenda</a:t>
            </a:r>
            <a:endParaRPr lang="es-MX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20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023888" y="2477293"/>
            <a:ext cx="787310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>
                <a:solidFill>
                  <a:srgbClr val="003366"/>
                </a:solidFill>
                <a:latin typeface="Arial" charset="0"/>
              </a:rPr>
              <a:t>Dutch</a:t>
            </a:r>
            <a:endParaRPr lang="en-US" altLang="es-MX" sz="1800" b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023888" y="3239293"/>
            <a:ext cx="1388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 err="1" smtClean="0">
                <a:solidFill>
                  <a:srgbClr val="FF0000"/>
                </a:solidFill>
                <a:latin typeface="Arial" charset="0"/>
              </a:rPr>
              <a:t>Partial</a:t>
            </a:r>
            <a:r>
              <a:rPr lang="es-MX" altLang="es-MX" sz="1800" b="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MX" altLang="es-MX" sz="1800" b="0" dirty="0" err="1">
                <a:solidFill>
                  <a:srgbClr val="FF0000"/>
                </a:solidFill>
                <a:latin typeface="Arial" charset="0"/>
              </a:rPr>
              <a:t>Lots</a:t>
            </a:r>
            <a:endParaRPr lang="en-US" altLang="es-MX" sz="18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023887" y="4001293"/>
            <a:ext cx="940931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 err="1" smtClean="0">
                <a:solidFill>
                  <a:srgbClr val="003366"/>
                </a:solidFill>
                <a:latin typeface="Arial" charset="0"/>
              </a:rPr>
              <a:t>Vickrey</a:t>
            </a:r>
            <a:endParaRPr lang="en-US" altLang="es-MX" sz="1800" b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1017538" y="4723605"/>
            <a:ext cx="1030544" cy="37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>
                <a:solidFill>
                  <a:srgbClr val="003366"/>
                </a:solidFill>
                <a:latin typeface="Arial" charset="0"/>
              </a:rPr>
              <a:t>Ranking</a:t>
            </a:r>
            <a:endParaRPr lang="en-US" altLang="es-MX" sz="1800" b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60388" y="1715293"/>
            <a:ext cx="1862660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>
                <a:latin typeface="Arial" charset="0"/>
              </a:rPr>
              <a:t>Reverse English</a:t>
            </a:r>
            <a:endParaRPr lang="en-US" altLang="es-MX" sz="1800" b="0" dirty="0">
              <a:latin typeface="Arial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3682692" y="1951458"/>
            <a:ext cx="4800600" cy="3429000"/>
            <a:chOff x="768" y="816"/>
            <a:chExt cx="4224" cy="2928"/>
          </a:xfrm>
        </p:grpSpPr>
        <p:pic>
          <p:nvPicPr>
            <p:cNvPr id="21" name="Picture 14" descr="LayoutGraficaLotesParciales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t="9299" r="26445" b="22057"/>
            <a:stretch>
              <a:fillRect/>
            </a:stretch>
          </p:blipFill>
          <p:spPr bwMode="auto">
            <a:xfrm>
              <a:off x="3552" y="2304"/>
              <a:ext cx="1431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5" descr="lotes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53" b="24922"/>
            <a:stretch>
              <a:fillRect/>
            </a:stretch>
          </p:blipFill>
          <p:spPr bwMode="auto">
            <a:xfrm>
              <a:off x="768" y="816"/>
              <a:ext cx="4224" cy="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817" y="2833"/>
              <a:ext cx="2205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endParaRPr lang="en-US" altLang="es-MX" sz="1000">
                <a:latin typeface="Arial" charset="0"/>
              </a:endParaRPr>
            </a:p>
          </p:txBody>
        </p:sp>
      </p:grpSp>
      <p:sp>
        <p:nvSpPr>
          <p:cNvPr id="22" name="18 CuadroTexto"/>
          <p:cNvSpPr txBox="1"/>
          <p:nvPr/>
        </p:nvSpPr>
        <p:spPr>
          <a:xfrm>
            <a:off x="1115617" y="-39232"/>
            <a:ext cx="79928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Auction theory at work</a:t>
            </a:r>
          </a:p>
          <a:p>
            <a:pPr algn="r"/>
            <a:endParaRPr lang="en-US" sz="21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MX" sz="21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21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023888" y="2477293"/>
            <a:ext cx="787310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>
                <a:solidFill>
                  <a:srgbClr val="003366"/>
                </a:solidFill>
                <a:latin typeface="Arial" charset="0"/>
              </a:rPr>
              <a:t>Dutch</a:t>
            </a:r>
            <a:endParaRPr lang="en-US" altLang="es-MX" sz="1800" b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023888" y="3239293"/>
            <a:ext cx="1388994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 err="1" smtClean="0">
                <a:solidFill>
                  <a:srgbClr val="003366"/>
                </a:solidFill>
                <a:latin typeface="Arial" charset="0"/>
              </a:rPr>
              <a:t>Partial</a:t>
            </a:r>
            <a:r>
              <a:rPr lang="es-MX" altLang="es-MX" sz="1800" b="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s-MX" altLang="es-MX" sz="1800" b="0" dirty="0" err="1">
                <a:solidFill>
                  <a:srgbClr val="003366"/>
                </a:solidFill>
                <a:latin typeface="Arial" charset="0"/>
              </a:rPr>
              <a:t>Lots</a:t>
            </a:r>
            <a:endParaRPr lang="en-US" altLang="es-MX" sz="1800" b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023887" y="4001293"/>
            <a:ext cx="940931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 err="1" smtClean="0">
                <a:solidFill>
                  <a:srgbClr val="FF0000"/>
                </a:solidFill>
                <a:latin typeface="Arial" charset="0"/>
              </a:rPr>
              <a:t>Vickrey</a:t>
            </a:r>
            <a:endParaRPr lang="en-US" altLang="es-MX" sz="18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1017538" y="4723605"/>
            <a:ext cx="1030544" cy="37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>
                <a:solidFill>
                  <a:srgbClr val="003366"/>
                </a:solidFill>
                <a:latin typeface="Arial" charset="0"/>
              </a:rPr>
              <a:t>Ranking</a:t>
            </a:r>
            <a:endParaRPr lang="en-US" altLang="es-MX" sz="1800" b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60388" y="1715293"/>
            <a:ext cx="1862660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>
                <a:latin typeface="Arial" charset="0"/>
              </a:rPr>
              <a:t>Reverse English</a:t>
            </a:r>
            <a:endParaRPr lang="en-US" altLang="es-MX" sz="1800" b="0" dirty="0">
              <a:latin typeface="Arial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6511" r="19919" b="17960"/>
          <a:stretch>
            <a:fillRect/>
          </a:stretch>
        </p:blipFill>
        <p:spPr bwMode="auto">
          <a:xfrm>
            <a:off x="3565525" y="1841500"/>
            <a:ext cx="4876800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8 CuadroTexto"/>
          <p:cNvSpPr txBox="1"/>
          <p:nvPr/>
        </p:nvSpPr>
        <p:spPr>
          <a:xfrm>
            <a:off x="1115617" y="-39232"/>
            <a:ext cx="79928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Auction theory at work</a:t>
            </a:r>
          </a:p>
          <a:p>
            <a:pPr algn="r"/>
            <a:endParaRPr lang="en-US" sz="21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MX" sz="21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22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023888" y="2477293"/>
            <a:ext cx="787310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>
                <a:solidFill>
                  <a:srgbClr val="003366"/>
                </a:solidFill>
                <a:latin typeface="Arial" charset="0"/>
              </a:rPr>
              <a:t>Dutch</a:t>
            </a:r>
            <a:endParaRPr lang="en-US" altLang="es-MX" sz="1800" b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023888" y="3239293"/>
            <a:ext cx="1388994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 err="1" smtClean="0">
                <a:solidFill>
                  <a:srgbClr val="003366"/>
                </a:solidFill>
                <a:latin typeface="Arial" charset="0"/>
              </a:rPr>
              <a:t>Partial</a:t>
            </a:r>
            <a:r>
              <a:rPr lang="es-MX" altLang="es-MX" sz="1800" b="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s-MX" altLang="es-MX" sz="1800" b="0" dirty="0" err="1">
                <a:solidFill>
                  <a:srgbClr val="003366"/>
                </a:solidFill>
                <a:latin typeface="Arial" charset="0"/>
              </a:rPr>
              <a:t>Lots</a:t>
            </a:r>
            <a:endParaRPr lang="en-US" altLang="es-MX" sz="1800" b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023887" y="4001293"/>
            <a:ext cx="940931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 err="1" smtClean="0">
                <a:solidFill>
                  <a:srgbClr val="003366"/>
                </a:solidFill>
                <a:latin typeface="Arial" charset="0"/>
              </a:rPr>
              <a:t>Vickrey</a:t>
            </a:r>
            <a:endParaRPr lang="en-US" altLang="es-MX" sz="1800" b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1017538" y="4723605"/>
            <a:ext cx="1030544" cy="37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>
                <a:solidFill>
                  <a:srgbClr val="FF0000"/>
                </a:solidFill>
                <a:latin typeface="Arial" charset="0"/>
              </a:rPr>
              <a:t>Ranking</a:t>
            </a:r>
            <a:endParaRPr lang="en-US" altLang="es-MX" sz="18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60388" y="1715293"/>
            <a:ext cx="1862660" cy="3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MX" sz="1800" b="0" dirty="0">
                <a:latin typeface="Arial" charset="0"/>
              </a:rPr>
              <a:t>Reverse English</a:t>
            </a:r>
            <a:endParaRPr lang="en-US" altLang="es-MX" sz="1800" b="0" dirty="0">
              <a:latin typeface="Arial" charset="0"/>
            </a:endParaRP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3876675" y="1708150"/>
            <a:ext cx="4087813" cy="3808413"/>
            <a:chOff x="96" y="384"/>
            <a:chExt cx="5440" cy="3791"/>
          </a:xfrm>
        </p:grpSpPr>
        <p:graphicFrame>
          <p:nvGraphicFramePr>
            <p:cNvPr id="23" name="Object 29"/>
            <p:cNvGraphicFramePr>
              <a:graphicFrameLocks noChangeAspect="1"/>
            </p:cNvGraphicFramePr>
            <p:nvPr/>
          </p:nvGraphicFramePr>
          <p:xfrm>
            <a:off x="96" y="2451"/>
            <a:ext cx="3072" cy="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" name="Imagen de mapa de bits" r:id="rId3" imgW="8914286" imgH="4933333" progId="Paint.Picture">
                    <p:embed/>
                  </p:oleObj>
                </mc:Choice>
                <mc:Fallback>
                  <p:oleObj name="Imagen de mapa de bits" r:id="rId3" imgW="8914286" imgH="493333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451"/>
                          <a:ext cx="3072" cy="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4" name="Picture 30" descr="graficaRanki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48"/>
              <a:ext cx="1920" cy="1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31"/>
            <p:cNvGrpSpPr>
              <a:grpSpLocks/>
            </p:cNvGrpSpPr>
            <p:nvPr/>
          </p:nvGrpSpPr>
          <p:grpSpPr bwMode="auto">
            <a:xfrm>
              <a:off x="96" y="384"/>
              <a:ext cx="2706" cy="1719"/>
              <a:chOff x="2976" y="96"/>
              <a:chExt cx="2706" cy="1719"/>
            </a:xfrm>
          </p:grpSpPr>
          <p:graphicFrame>
            <p:nvGraphicFramePr>
              <p:cNvPr id="30" name="Object 32"/>
              <p:cNvGraphicFramePr>
                <a:graphicFrameLocks noChangeAspect="1"/>
              </p:cNvGraphicFramePr>
              <p:nvPr/>
            </p:nvGraphicFramePr>
            <p:xfrm>
              <a:off x="2976" y="96"/>
              <a:ext cx="2634" cy="17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9" name="Imagen de mapa de bits" r:id="rId6" imgW="8819048" imgH="5753903" progId="Paint.Picture">
                      <p:embed/>
                    </p:oleObj>
                  </mc:Choice>
                  <mc:Fallback>
                    <p:oleObj name="Imagen de mapa de bits" r:id="rId6" imgW="8819048" imgH="5753903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6" y="96"/>
                            <a:ext cx="2634" cy="17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Text Box 33"/>
              <p:cNvSpPr txBox="1">
                <a:spLocks noChangeArrowheads="1"/>
              </p:cNvSpPr>
              <p:nvPr/>
            </p:nvSpPr>
            <p:spPr bwMode="auto">
              <a:xfrm>
                <a:off x="4991" y="1152"/>
                <a:ext cx="571" cy="3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MX" altLang="es-MX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Gothic" pitchFamily="34" charset="0"/>
                  </a:rPr>
                  <a:t>1°</a:t>
                </a:r>
                <a:endParaRPr lang="en-US" altLang="es-MX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32" name="Text Box 34"/>
              <p:cNvSpPr txBox="1">
                <a:spLocks noChangeArrowheads="1"/>
              </p:cNvSpPr>
              <p:nvPr/>
            </p:nvSpPr>
            <p:spPr bwMode="auto">
              <a:xfrm>
                <a:off x="4945" y="1008"/>
                <a:ext cx="737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MX" altLang="es-MX" sz="700" b="0" u="sng">
                    <a:latin typeface="Century Gothic" pitchFamily="34" charset="0"/>
                  </a:rPr>
                  <a:t>Ranking:</a:t>
                </a:r>
                <a:endParaRPr lang="en-US" altLang="es-MX" sz="700" b="0" u="sng">
                  <a:latin typeface="Century Gothic" pitchFamily="34" charset="0"/>
                </a:endParaRPr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976" y="384"/>
              <a:ext cx="2560" cy="1752"/>
              <a:chOff x="192" y="96"/>
              <a:chExt cx="2560" cy="1752"/>
            </a:xfrm>
          </p:grpSpPr>
          <p:pic>
            <p:nvPicPr>
              <p:cNvPr id="27" name="Picture 36" descr="postor2rank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96"/>
                <a:ext cx="2406" cy="1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37"/>
              <p:cNvSpPr txBox="1">
                <a:spLocks noChangeArrowheads="1"/>
              </p:cNvSpPr>
              <p:nvPr/>
            </p:nvSpPr>
            <p:spPr bwMode="auto">
              <a:xfrm>
                <a:off x="2063" y="1152"/>
                <a:ext cx="571" cy="39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MX" altLang="es-MX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Gothic" pitchFamily="34" charset="0"/>
                  </a:rPr>
                  <a:t>2°</a:t>
                </a:r>
                <a:endParaRPr lang="en-US" altLang="es-MX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2015" y="1008"/>
                <a:ext cx="737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MX" altLang="es-MX" sz="700" b="0" u="sng">
                    <a:latin typeface="Century Gothic" pitchFamily="34" charset="0"/>
                  </a:rPr>
                  <a:t>Ranking:</a:t>
                </a:r>
                <a:endParaRPr lang="en-US" altLang="es-MX" sz="700" b="0" u="sng">
                  <a:latin typeface="Century Gothic" pitchFamily="34" charset="0"/>
                </a:endParaRPr>
              </a:p>
            </p:txBody>
          </p:sp>
        </p:grpSp>
      </p:grpSp>
      <p:sp>
        <p:nvSpPr>
          <p:cNvPr id="33" name="18 CuadroTexto"/>
          <p:cNvSpPr txBox="1"/>
          <p:nvPr/>
        </p:nvSpPr>
        <p:spPr>
          <a:xfrm>
            <a:off x="1115617" y="-39232"/>
            <a:ext cx="79928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Auction theory at work</a:t>
            </a:r>
          </a:p>
          <a:p>
            <a:pPr algn="r"/>
            <a:endParaRPr lang="en-US" sz="21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MX" sz="21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23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15617" y="-39232"/>
            <a:ext cx="7992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Government procurement auctions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MX" sz="21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87722"/>
              </p:ext>
            </p:extLst>
          </p:nvPr>
        </p:nvGraphicFramePr>
        <p:xfrm>
          <a:off x="1676822" y="1484784"/>
          <a:ext cx="6984776" cy="4104460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594011"/>
                <a:gridCol w="878153"/>
                <a:gridCol w="878153"/>
                <a:gridCol w="762251"/>
                <a:gridCol w="994055"/>
                <a:gridCol w="878153"/>
              </a:tblGrid>
              <a:tr h="4104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baseline="0" dirty="0" err="1" smtClean="0"/>
                        <a:t>Through</a:t>
                      </a:r>
                      <a:r>
                        <a:rPr lang="es-MX" sz="1400" u="none" strike="noStrike" baseline="0" dirty="0" smtClean="0"/>
                        <a:t> </a:t>
                      </a:r>
                      <a:r>
                        <a:rPr lang="es-MX" sz="1400" u="none" strike="noStrike" baseline="0" dirty="0" err="1" smtClean="0"/>
                        <a:t>February</a:t>
                      </a:r>
                      <a:r>
                        <a:rPr lang="es-MX" sz="1400" u="none" strike="noStrike" baseline="0" dirty="0" smtClean="0"/>
                        <a:t> 2015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/>
                        <a:t>Total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/>
                        <a:t>CFE 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/>
                        <a:t>IMSS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/>
                        <a:t>PEMEX 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u="none" strike="noStrike" kern="1200" dirty="0"/>
                        <a:t>SEP</a:t>
                      </a:r>
                      <a:endParaRPr lang="es-MX" sz="1200" b="1" i="0" u="none" strike="noStrike" kern="1200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10446">
                <a:tc>
                  <a:txBody>
                    <a:bodyPr/>
                    <a:lstStyle/>
                    <a:p>
                      <a:pPr marL="0" indent="115888" algn="l" rtl="0" fontAlgn="b"/>
                      <a:r>
                        <a:rPr lang="es-MX" sz="1400" b="1" i="0" u="none" strike="noStrike" dirty="0" err="1" smtClean="0">
                          <a:solidFill>
                            <a:schemeClr val="lt1"/>
                          </a:solidFill>
                          <a:latin typeface="+mn-lt"/>
                        </a:rPr>
                        <a:t>Processes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>
                          <a:effectLst/>
                        </a:rPr>
                        <a:t>64</a:t>
                      </a:r>
                      <a:endParaRPr lang="es-MX" sz="1400" b="1" i="0" u="none" strike="noStrike" dirty="0">
                        <a:solidFill>
                          <a:srgbClr val="1215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>
                          <a:effectLst/>
                        </a:rPr>
                        <a:t>6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>
                          <a:effectLst/>
                        </a:rPr>
                        <a:t>49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u="none" strike="noStrike" kern="1200" dirty="0">
                          <a:effectLst/>
                        </a:rPr>
                        <a:t>6</a:t>
                      </a:r>
                      <a:endParaRPr lang="es-MX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effectLst/>
                        </a:rPr>
                        <a:t>3</a:t>
                      </a:r>
                      <a:endParaRPr lang="es-MX" sz="1200" b="0" i="0" u="none" strike="noStrike" kern="1200" dirty="0">
                        <a:solidFill>
                          <a:srgbClr val="12154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10446">
                <a:tc>
                  <a:txBody>
                    <a:bodyPr/>
                    <a:lstStyle/>
                    <a:p>
                      <a:pPr marL="0" indent="115888" algn="l" rtl="0" fontAlgn="b"/>
                      <a:r>
                        <a:rPr lang="es-MX" sz="1400" u="none" strike="noStrike" dirty="0" smtClean="0"/>
                        <a:t>Line </a:t>
                      </a:r>
                      <a:r>
                        <a:rPr lang="es-MX" sz="1400" u="none" strike="noStrike" dirty="0" err="1" smtClean="0"/>
                        <a:t>Items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>
                          <a:effectLst/>
                        </a:rPr>
                        <a:t>673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>
                          <a:effectLst/>
                        </a:rPr>
                        <a:t>25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>
                          <a:effectLst/>
                        </a:rPr>
                        <a:t>523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u="none" strike="noStrike" kern="1200" dirty="0">
                          <a:effectLst/>
                        </a:rPr>
                        <a:t>110</a:t>
                      </a:r>
                      <a:endParaRPr lang="es-MX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effectLst/>
                        </a:rPr>
                        <a:t>15</a:t>
                      </a:r>
                      <a:endParaRPr lang="es-MX" sz="1200" b="0" i="0" u="none" strike="noStrike" kern="1200" dirty="0">
                        <a:solidFill>
                          <a:srgbClr val="12154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10446">
                <a:tc>
                  <a:txBody>
                    <a:bodyPr/>
                    <a:lstStyle/>
                    <a:p>
                      <a:pPr marL="0" indent="115888" algn="l" rtl="0" fontAlgn="b"/>
                      <a:r>
                        <a:rPr lang="es-MX" sz="1400" u="none" strike="noStrike" dirty="0" err="1" smtClean="0"/>
                        <a:t>Auctions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>
                          <a:effectLst/>
                        </a:rPr>
                        <a:t>995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>
                          <a:effectLst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>
                          <a:effectLst/>
                        </a:rPr>
                        <a:t>876* 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u="none" strike="noStrike" kern="1200" dirty="0">
                          <a:effectLst/>
                        </a:rPr>
                        <a:t>79</a:t>
                      </a:r>
                      <a:endParaRPr lang="es-MX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effectLst/>
                        </a:rPr>
                        <a:t>15</a:t>
                      </a:r>
                      <a:endParaRPr lang="es-MX" sz="1200" b="0" i="0" u="none" strike="noStrike" kern="1200" dirty="0">
                        <a:solidFill>
                          <a:srgbClr val="12154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10446">
                <a:tc>
                  <a:txBody>
                    <a:bodyPr/>
                    <a:lstStyle/>
                    <a:p>
                      <a:pPr marL="0" indent="115888" algn="l" rtl="0" fontAlgn="b"/>
                      <a:r>
                        <a:rPr lang="es-MX" sz="1400" u="none" strike="noStrike" dirty="0" err="1" smtClean="0"/>
                        <a:t>Spend</a:t>
                      </a:r>
                      <a:r>
                        <a:rPr lang="es-MX" sz="1400" u="none" strike="noStrike" baseline="0" dirty="0" smtClean="0"/>
                        <a:t> (</a:t>
                      </a:r>
                      <a:r>
                        <a:rPr lang="es-MX" sz="1400" u="none" strike="noStrike" baseline="0" dirty="0" err="1" smtClean="0"/>
                        <a:t>M</a:t>
                      </a:r>
                      <a:r>
                        <a:rPr lang="es-MX" sz="1400" u="none" strike="noStrike" dirty="0" err="1" smtClean="0"/>
                        <a:t>illion</a:t>
                      </a:r>
                      <a:r>
                        <a:rPr lang="es-MX" sz="1400" u="none" strike="noStrike" dirty="0" smtClean="0"/>
                        <a:t> </a:t>
                      </a:r>
                      <a:r>
                        <a:rPr lang="es-MX" sz="1400" u="none" strike="noStrike" dirty="0"/>
                        <a:t>USD)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 smtClean="0">
                          <a:effectLst/>
                        </a:rPr>
                        <a:t>8,412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>
                          <a:effectLst/>
                        </a:rPr>
                        <a:t>4,306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>
                          <a:effectLst/>
                        </a:rPr>
                        <a:t>3,515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u="none" strike="noStrike" kern="1200" dirty="0">
                          <a:effectLst/>
                        </a:rPr>
                        <a:t>339</a:t>
                      </a:r>
                      <a:endParaRPr lang="es-MX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u="none" strike="noStrike" kern="1200" dirty="0" smtClean="0">
                          <a:effectLst/>
                        </a:rPr>
                        <a:t>252</a:t>
                      </a:r>
                      <a:endParaRPr lang="fr-FR" sz="1200" b="0" i="0" u="none" strike="noStrike" kern="1200" dirty="0" smtClean="0">
                        <a:solidFill>
                          <a:srgbClr val="12154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10446">
                <a:tc>
                  <a:txBody>
                    <a:bodyPr/>
                    <a:lstStyle/>
                    <a:p>
                      <a:pPr marL="0" indent="115888" algn="l" rtl="0" fontAlgn="b"/>
                      <a:r>
                        <a:rPr lang="es-MX" sz="1400" u="none" strike="noStrike" dirty="0" err="1" smtClean="0"/>
                        <a:t>Benefits</a:t>
                      </a:r>
                      <a:r>
                        <a:rPr lang="es-MX" sz="1400" u="none" strike="noStrike" baseline="0" dirty="0" smtClean="0"/>
                        <a:t> (</a:t>
                      </a:r>
                      <a:r>
                        <a:rPr lang="es-MX" sz="1400" u="none" strike="noStrike" baseline="0" dirty="0" err="1" smtClean="0"/>
                        <a:t>Million</a:t>
                      </a:r>
                      <a:r>
                        <a:rPr lang="es-MX" sz="1400" u="none" strike="noStrike" baseline="0" dirty="0" smtClean="0"/>
                        <a:t> USD)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>
                          <a:effectLst/>
                        </a:rPr>
                        <a:t>879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>
                          <a:effectLst/>
                        </a:rPr>
                        <a:t>453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>
                          <a:effectLst/>
                        </a:rPr>
                        <a:t>271</a:t>
                      </a:r>
                      <a:endParaRPr lang="es-MX" sz="1200" b="0" i="0" u="none" strike="noStrike" dirty="0" smtClean="0">
                        <a:solidFill>
                          <a:srgbClr val="12154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u="none" strike="noStrike" kern="1200" dirty="0">
                          <a:effectLst/>
                        </a:rPr>
                        <a:t>155</a:t>
                      </a:r>
                      <a:endParaRPr lang="es-MX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u="none" strike="noStrike" kern="1200" dirty="0" smtClean="0">
                          <a:effectLst/>
                        </a:rPr>
                        <a:t>76</a:t>
                      </a:r>
                      <a:endParaRPr lang="es-MX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10446">
                <a:tc>
                  <a:txBody>
                    <a:bodyPr/>
                    <a:lstStyle/>
                    <a:p>
                      <a:pPr marL="0" indent="115888" algn="l" rtl="0" fontAlgn="b"/>
                      <a:r>
                        <a:rPr lang="es-MX" sz="1400" u="none" strike="noStrike" dirty="0" err="1" smtClean="0"/>
                        <a:t>Average</a:t>
                      </a:r>
                      <a:r>
                        <a:rPr lang="es-MX" sz="1400" u="none" strike="noStrike" dirty="0" smtClean="0"/>
                        <a:t> </a:t>
                      </a:r>
                      <a:r>
                        <a:rPr lang="es-MX" sz="1400" u="none" strike="noStrike" dirty="0" err="1" smtClean="0"/>
                        <a:t>Savings</a:t>
                      </a:r>
                      <a:r>
                        <a:rPr lang="es-MX" sz="1400" u="none" strike="noStrike" baseline="0" dirty="0" smtClean="0"/>
                        <a:t> (</a:t>
                      </a:r>
                      <a:r>
                        <a:rPr lang="es-MX" sz="1400" u="none" strike="noStrike" dirty="0" smtClean="0"/>
                        <a:t>%)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>
                          <a:effectLst/>
                        </a:rPr>
                        <a:t>10%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>
                          <a:effectLst/>
                        </a:rPr>
                        <a:t>11%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>
                          <a:effectLst/>
                        </a:rPr>
                        <a:t>7%</a:t>
                      </a:r>
                      <a:endParaRPr lang="es-MX" sz="1200" b="0" i="0" u="none" strike="noStrike" dirty="0">
                        <a:solidFill>
                          <a:srgbClr val="12154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>
                          <a:effectLst/>
                        </a:rPr>
                        <a:t>46%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u="none" strike="noStrike" kern="1200" dirty="0" smtClean="0">
                          <a:effectLst/>
                        </a:rPr>
                        <a:t>23</a:t>
                      </a:r>
                      <a:r>
                        <a:rPr lang="es-MX" sz="1200" u="none" strike="noStrike" kern="1200" dirty="0" smtClean="0">
                          <a:effectLst/>
                        </a:rPr>
                        <a:t>%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10446">
                <a:tc>
                  <a:txBody>
                    <a:bodyPr/>
                    <a:lstStyle/>
                    <a:p>
                      <a:pPr marL="0" indent="115888" algn="l" rtl="0" fontAlgn="b"/>
                      <a:r>
                        <a:rPr lang="es-MX" sz="1400" u="none" strike="noStrike" dirty="0" err="1" smtClean="0"/>
                        <a:t>Adjudication</a:t>
                      </a:r>
                      <a:r>
                        <a:rPr lang="es-MX" sz="1400" u="none" strike="noStrike" dirty="0" smtClean="0"/>
                        <a:t> </a:t>
                      </a:r>
                      <a:r>
                        <a:rPr lang="es-MX" sz="1400" u="none" strike="noStrike" dirty="0" err="1" smtClean="0"/>
                        <a:t>Rate</a:t>
                      </a:r>
                      <a:r>
                        <a:rPr lang="es-MX" sz="1400" u="none" strike="noStrike" dirty="0" smtClean="0"/>
                        <a:t> (</a:t>
                      </a:r>
                      <a:r>
                        <a:rPr lang="es-MX" sz="1400" u="none" strike="noStrike" baseline="0" dirty="0" smtClean="0"/>
                        <a:t>%)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>
                          <a:effectLst/>
                        </a:rPr>
                        <a:t>94%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>
                          <a:effectLst/>
                        </a:rPr>
                        <a:t>96%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>
                          <a:effectLst/>
                        </a:rPr>
                        <a:t>91%</a:t>
                      </a:r>
                      <a:endParaRPr lang="es-MX" sz="1200" b="0" i="0" u="none" strike="noStrike" dirty="0">
                        <a:solidFill>
                          <a:srgbClr val="12154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>
                          <a:effectLst/>
                        </a:rPr>
                        <a:t>99%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u="none" strike="noStrike" kern="1200" dirty="0">
                          <a:effectLst/>
                        </a:rPr>
                        <a:t>100%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10446">
                <a:tc>
                  <a:txBody>
                    <a:bodyPr/>
                    <a:lstStyle/>
                    <a:p>
                      <a:pPr marL="115888" indent="0" algn="l" rtl="0" fontAlgn="b"/>
                      <a:r>
                        <a:rPr lang="es-MX" sz="1400" u="none" strike="noStrike" dirty="0" err="1" smtClean="0"/>
                        <a:t>Average</a:t>
                      </a:r>
                      <a:r>
                        <a:rPr lang="es-MX" sz="1400" u="none" strike="noStrike" dirty="0" smtClean="0"/>
                        <a:t> </a:t>
                      </a:r>
                      <a:r>
                        <a:rPr lang="es-MX" sz="1400" u="none" strike="noStrike" dirty="0" err="1" smtClean="0"/>
                        <a:t>Number</a:t>
                      </a:r>
                      <a:r>
                        <a:rPr lang="es-MX" sz="1400" u="none" strike="noStrike" baseline="0" dirty="0" smtClean="0"/>
                        <a:t> of </a:t>
                      </a:r>
                      <a:r>
                        <a:rPr lang="es-MX" sz="1400" u="none" strike="noStrike" baseline="0" dirty="0" err="1" smtClean="0"/>
                        <a:t>Bidders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>
                          <a:effectLst/>
                        </a:rPr>
                        <a:t>5</a:t>
                      </a:r>
                      <a:endParaRPr lang="es-MX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>
                          <a:effectLst/>
                        </a:rPr>
                        <a:t>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>
                          <a:effectLst/>
                        </a:rPr>
                        <a:t>3</a:t>
                      </a:r>
                      <a:endParaRPr lang="es-MX" sz="1200" b="0" i="0" u="none" strike="noStrike" dirty="0">
                        <a:solidFill>
                          <a:srgbClr val="12154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>
                          <a:effectLst/>
                        </a:rPr>
                        <a:t>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u="none" strike="noStrike" kern="1200" dirty="0" smtClean="0">
                          <a:effectLst/>
                        </a:rPr>
                        <a:t>8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10446">
                <a:tc>
                  <a:txBody>
                    <a:bodyPr/>
                    <a:lstStyle/>
                    <a:p>
                      <a:pPr marL="115888" indent="0" algn="l" rtl="0" fontAlgn="b"/>
                      <a:r>
                        <a:rPr lang="es-MX" sz="1400" u="none" strike="noStrike" dirty="0" smtClean="0"/>
                        <a:t>ROI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>
                          <a:effectLst/>
                        </a:rPr>
                        <a:t>271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>
                          <a:effectLst/>
                        </a:rPr>
                        <a:t>453</a:t>
                      </a:r>
                      <a:endParaRPr lang="es-MX" sz="1200" b="0" i="0" u="none" strike="noStrike" dirty="0">
                        <a:solidFill>
                          <a:srgbClr val="12154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>
                          <a:effectLst/>
                        </a:rPr>
                        <a:t>54</a:t>
                      </a:r>
                      <a:endParaRPr lang="es-MX" sz="1200" b="0" i="0" u="none" strike="noStrike" dirty="0">
                        <a:solidFill>
                          <a:srgbClr val="12154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>
                          <a:effectLst/>
                        </a:rPr>
                        <a:t>298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u="none" strike="noStrike" kern="1200" dirty="0" smtClean="0">
                          <a:effectLst/>
                        </a:rPr>
                        <a:t>139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6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24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15617" y="-39232"/>
            <a:ext cx="7992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Government procurement auctions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MX" sz="21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510596"/>
              </p:ext>
            </p:extLst>
          </p:nvPr>
        </p:nvGraphicFramePr>
        <p:xfrm>
          <a:off x="1085959" y="1556792"/>
          <a:ext cx="7571184" cy="40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63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-12914" y="60932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25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815773" y="2895327"/>
            <a:ext cx="4507388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Dual Agenda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Rectángulo"/>
          <p:cNvSpPr/>
          <p:nvPr/>
        </p:nvSpPr>
        <p:spPr>
          <a:xfrm>
            <a:off x="1289051" y="6191385"/>
            <a:ext cx="8065146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1/ Interagency Trade Enforcement Center.</a:t>
            </a:r>
          </a:p>
          <a:p>
            <a:r>
              <a:rPr lang="en-US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2/ 64+ age population/ labor force population (15-64 age).</a:t>
            </a:r>
          </a:p>
          <a:p>
            <a:r>
              <a:rPr lang="en-US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e/ Estimated.</a:t>
            </a:r>
          </a:p>
          <a:p>
            <a:r>
              <a:rPr lang="en-US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Source: SAI Law &amp; Economics with data from U.S. Census Bureau </a:t>
            </a:r>
            <a:r>
              <a:rPr lang="en-US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National </a:t>
            </a:r>
            <a:r>
              <a:rPr lang="en-US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Bureau of Statistics of China.</a:t>
            </a:r>
            <a:r>
              <a:rPr lang="es-MX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115617" y="-39232"/>
            <a:ext cx="79928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Intra-regional affairs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022077"/>
              </p:ext>
            </p:extLst>
          </p:nvPr>
        </p:nvGraphicFramePr>
        <p:xfrm>
          <a:off x="1043608" y="836712"/>
          <a:ext cx="3996442" cy="356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2"/>
              </a:tblGrid>
              <a:tr h="357895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Intra-regional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4233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</a:t>
                      </a:r>
                      <a:r>
                        <a:rPr lang="en-US" sz="1600" b="1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access</a:t>
                      </a:r>
                      <a:endParaRPr lang="en-US" sz="1600" b="1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/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Dumping + ITEC</a:t>
                      </a:r>
                      <a:r>
                        <a:rPr lang="en-US" sz="1600" baseline="30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vs. common competition policy (Chapter</a:t>
                      </a:r>
                      <a:r>
                        <a:rPr lang="en-US" sz="16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</a:t>
                      </a:r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4233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Seamless borders and transportation</a:t>
                      </a:r>
                    </a:p>
                    <a:p>
                      <a:r>
                        <a:rPr lang="en-US" sz="16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6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</a:t>
                      </a:r>
                      <a:r>
                        <a:rPr lang="en-US" sz="1600" b="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 America Logistics Program</a:t>
                      </a:r>
                    </a:p>
                    <a:p>
                      <a:endParaRPr lang="en-US" sz="16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4233">
                <a:tc>
                  <a:txBody>
                    <a:bodyPr/>
                    <a:lstStyle/>
                    <a:p>
                      <a:pPr lvl="0"/>
                      <a:r>
                        <a:rPr lang="en-US" sz="16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synergies</a:t>
                      </a:r>
                    </a:p>
                    <a:p>
                      <a:pPr lvl="1"/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American Energy Program</a:t>
                      </a:r>
                    </a:p>
                    <a:p>
                      <a:pPr lvl="1"/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5790">
                <a:tc>
                  <a:txBody>
                    <a:bodyPr/>
                    <a:lstStyle/>
                    <a:p>
                      <a:pPr lvl="0"/>
                      <a:r>
                        <a:rPr lang="en-US" sz="16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 mobility vs. migration</a:t>
                      </a:r>
                    </a:p>
                    <a:p>
                      <a:pPr lvl="1"/>
                      <a:r>
                        <a:rPr lang="en-US" sz="16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American Labor Agreement</a:t>
                      </a:r>
                    </a:p>
                    <a:p>
                      <a:pPr lvl="1"/>
                      <a:endParaRPr lang="en-US" sz="1600" baseline="300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2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26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5184068" y="3092291"/>
            <a:ext cx="540060" cy="1918115"/>
          </a:xfrm>
          <a:prstGeom prst="leftBrace">
            <a:avLst>
              <a:gd name="adj1" fmla="val 72940"/>
              <a:gd name="adj2" fmla="val 4928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54778"/>
              </p:ext>
            </p:extLst>
          </p:nvPr>
        </p:nvGraphicFramePr>
        <p:xfrm>
          <a:off x="5741233" y="3566098"/>
          <a:ext cx="1471147" cy="1285885"/>
        </p:xfrm>
        <a:graphic>
          <a:graphicData uri="http://schemas.openxmlformats.org/drawingml/2006/table">
            <a:tbl>
              <a:tblPr/>
              <a:tblGrid>
                <a:gridCol w="786177"/>
                <a:gridCol w="684970"/>
              </a:tblGrid>
              <a:tr h="3953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Country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Ratio</a:t>
                      </a:r>
                      <a:r>
                        <a:rPr lang="es-MX" sz="1000" b="1" i="0" u="none" strike="noStrike" baseline="300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MX" sz="1000" b="1" i="0" u="none" strike="noStrike" baseline="300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264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Mexico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10.06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264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19.76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264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Canada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23.17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264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NAFTA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17.66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29" name="9 Rectángulo"/>
          <p:cNvSpPr>
            <a:spLocks noChangeArrowheads="1"/>
          </p:cNvSpPr>
          <p:nvPr/>
        </p:nvSpPr>
        <p:spPr bwMode="auto">
          <a:xfrm>
            <a:off x="5239819" y="3074145"/>
            <a:ext cx="2473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</a:t>
            </a:r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 </a:t>
            </a:r>
          </a:p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84086"/>
              </p:ext>
            </p:extLst>
          </p:nvPr>
        </p:nvGraphicFramePr>
        <p:xfrm>
          <a:off x="7445623" y="3594560"/>
          <a:ext cx="1440031" cy="1280904"/>
        </p:xfrm>
        <a:graphic>
          <a:graphicData uri="http://schemas.openxmlformats.org/drawingml/2006/table">
            <a:tbl>
              <a:tblPr/>
              <a:tblGrid>
                <a:gridCol w="720080"/>
                <a:gridCol w="719951"/>
              </a:tblGrid>
              <a:tr h="34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Country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Ratio</a:t>
                      </a:r>
                      <a:r>
                        <a:rPr lang="es-MX" sz="1000" b="1" i="0" u="none" strike="noStrike" baseline="300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MX" sz="1000" b="1" i="0" u="none" strike="noStrike" baseline="300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Mexico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17.45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32.10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Canada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41.40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NAFTA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28.85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31" name="9 Rectángulo"/>
          <p:cNvSpPr>
            <a:spLocks noChangeArrowheads="1"/>
          </p:cNvSpPr>
          <p:nvPr/>
        </p:nvSpPr>
        <p:spPr bwMode="auto">
          <a:xfrm>
            <a:off x="7296141" y="3068960"/>
            <a:ext cx="1821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2030e/ </a:t>
            </a:r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 </a:t>
            </a:r>
          </a:p>
          <a:p>
            <a:pPr algn="ctr"/>
            <a:r>
              <a:rPr lang="es-E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endParaRPr lang="es-E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824536" y="499575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Dependency ratios</a:t>
            </a:r>
            <a:endParaRPr lang="en-US" sz="1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2012: NAFTA 11% smaller than that of the United States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2030e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NAFTA 10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smaller than that of the United States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1115617" y="-39232"/>
            <a:ext cx="79928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xtra-regional affairs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28157"/>
              </p:ext>
            </p:extLst>
          </p:nvPr>
        </p:nvGraphicFramePr>
        <p:xfrm>
          <a:off x="2051720" y="2132856"/>
          <a:ext cx="5976664" cy="226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Extra-regional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TPP</a:t>
                      </a:r>
                    </a:p>
                    <a:p>
                      <a:pPr lvl="1"/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Preservation</a:t>
                      </a:r>
                      <a:r>
                        <a:rPr lang="en-US" sz="16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NAFTA for trade and investment flows from North America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TTIP</a:t>
                      </a:r>
                    </a:p>
                    <a:p>
                      <a:pPr lvl="1"/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negotiation  </a:t>
                      </a:r>
                      <a:r>
                        <a:rPr lang="en-US" sz="16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v.s</a:t>
                      </a:r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convergence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2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27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-12914" y="60932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3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985049" y="2386105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UcPeriod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Openness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4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189742" y="6514311"/>
            <a:ext cx="729355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Source: SAI Law &amp; Economics with data from INEGI</a:t>
            </a:r>
            <a:r>
              <a:rPr lang="es-MX" sz="9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sz="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932166" y="148143"/>
            <a:ext cx="617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Trade liberalization in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Mexico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698547" y="669454"/>
            <a:ext cx="61206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 algn="ctr">
              <a:lnSpc>
                <a:spcPts val="1800"/>
              </a:lnSpc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Degree of trade openness</a:t>
            </a:r>
          </a:p>
          <a:p>
            <a:pPr indent="-514350" algn="ctr">
              <a:lnSpc>
                <a:spcPts val="1800"/>
              </a:lnSpc>
            </a:pPr>
            <a:r>
              <a:rPr lang="es-MX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(X+M/GDP, 1981 - 2012)</a:t>
            </a:r>
            <a:endParaRPr lang="es-MX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11760" y="5877272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s-MX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s-MX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GATT/PSE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s-MX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NAFTA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s-MX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EUFTA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AR(1) + MA(1)+MA(4) +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MX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81128"/>
            <a:ext cx="4903200" cy="11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Elipse"/>
          <p:cNvSpPr/>
          <p:nvPr/>
        </p:nvSpPr>
        <p:spPr>
          <a:xfrm>
            <a:off x="4392951" y="4998318"/>
            <a:ext cx="572107" cy="17142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4 Elipse"/>
          <p:cNvSpPr/>
          <p:nvPr/>
        </p:nvSpPr>
        <p:spPr>
          <a:xfrm>
            <a:off x="6015227" y="4994126"/>
            <a:ext cx="572107" cy="17142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/>
          <a:stretch/>
        </p:blipFill>
        <p:spPr bwMode="auto">
          <a:xfrm>
            <a:off x="1968172" y="981096"/>
            <a:ext cx="5934392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-12914" y="60932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5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92667" y="2584435"/>
            <a:ext cx="5346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Integration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MX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Competitiveness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6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189742" y="5960313"/>
            <a:ext cx="7293550" cy="7848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1/ Trade sub index: Weighted average of trade index (imports + exports) between Canada, Mexico and the United States.</a:t>
            </a:r>
          </a:p>
          <a:p>
            <a:r>
              <a:rPr lang="en-US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2/ Investment sub index: Weighted average of foreign direct investment within NAFTA.</a:t>
            </a:r>
          </a:p>
          <a:p>
            <a:r>
              <a:rPr lang="en-US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Integration index: Investment and trade sub indexes average </a:t>
            </a:r>
            <a:endParaRPr lang="en-US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Source: SAI </a:t>
            </a:r>
            <a:r>
              <a:rPr lang="en-US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Law &amp; Economics with data from INEGI, </a:t>
            </a:r>
            <a:r>
              <a:rPr lang="en-US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Bank of Mexico, </a:t>
            </a:r>
            <a:r>
              <a:rPr lang="en-US" sz="9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Secretaria</a:t>
            </a:r>
            <a:r>
              <a:rPr lang="en-US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9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Economía</a:t>
            </a:r>
            <a:r>
              <a:rPr lang="en-US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US Census Bureau, </a:t>
            </a:r>
            <a:r>
              <a:rPr lang="en-US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 BEA </a:t>
            </a:r>
            <a:r>
              <a:rPr lang="en-US" sz="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 Statistics of Canada.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343758" y="764704"/>
            <a:ext cx="3196768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Trade subindex</a:t>
            </a:r>
            <a:r>
              <a:rPr lang="en-US" sz="1400" b="1" baseline="30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s-MX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(NAFTA, 1988=100)</a:t>
            </a:r>
            <a:endParaRPr lang="es-MX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349218" y="3283969"/>
            <a:ext cx="3196768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FDI subindex</a:t>
            </a:r>
            <a:r>
              <a:rPr lang="es-MX" sz="1400" b="1" baseline="30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MX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s-MX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(NAFTA, 1988=100)</a:t>
            </a:r>
            <a:endParaRPr lang="es-MX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364088" y="1571600"/>
            <a:ext cx="3297510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Trade &amp; investment integration index</a:t>
            </a:r>
          </a:p>
          <a:p>
            <a:pPr algn="ctr">
              <a:lnSpc>
                <a:spcPts val="1800"/>
              </a:lnSpc>
            </a:pPr>
            <a:r>
              <a:rPr lang="es-MX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(NAFTA, 1988=100)</a:t>
            </a:r>
            <a:endParaRPr lang="es-MX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15617" y="-39232"/>
            <a:ext cx="79928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North America’s economic integration</a:t>
            </a:r>
          </a:p>
        </p:txBody>
      </p:sp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62" y="1208182"/>
            <a:ext cx="3913200" cy="22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72278"/>
            <a:ext cx="4042800" cy="272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94691"/>
            <a:ext cx="4089600" cy="238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1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7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189742" y="6375811"/>
            <a:ext cx="729355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9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Koopman</a:t>
            </a:r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et. al. (2011) “Give credit where credit is due: tracing value added in global production chains”, U.S. Department of Commerce </a:t>
            </a:r>
            <a:r>
              <a:rPr lang="en-US" sz="9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andAlix</a:t>
            </a:r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Partners, “Costs and Complexity - Will China Remain the Low-Cost Country of Choice?”.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115617" y="-39232"/>
            <a:ext cx="79928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1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Shared</a:t>
            </a:r>
            <a:r>
              <a:rPr lang="es-MX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1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production</a:t>
            </a:r>
            <a:endParaRPr lang="es-MX" sz="21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280" y="1805236"/>
            <a:ext cx="5058000" cy="303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Cerrar llave"/>
          <p:cNvSpPr/>
          <p:nvPr/>
        </p:nvSpPr>
        <p:spPr>
          <a:xfrm rot="5400000">
            <a:off x="3995937" y="3434106"/>
            <a:ext cx="360038" cy="3096344"/>
          </a:xfrm>
          <a:prstGeom prst="rightBrace">
            <a:avLst>
              <a:gd name="adj1" fmla="val 61244"/>
              <a:gd name="adj2" fmla="val 50000"/>
            </a:avLst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Cerrar llave"/>
          <p:cNvSpPr/>
          <p:nvPr/>
        </p:nvSpPr>
        <p:spPr>
          <a:xfrm rot="5400000">
            <a:off x="6238371" y="4421791"/>
            <a:ext cx="360000" cy="1131902"/>
          </a:xfrm>
          <a:prstGeom prst="rightBrace">
            <a:avLst>
              <a:gd name="adj1" fmla="val 27211"/>
              <a:gd name="adj2" fmla="val 50000"/>
            </a:avLst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Rectángulo"/>
          <p:cNvSpPr/>
          <p:nvPr/>
        </p:nvSpPr>
        <p:spPr>
          <a:xfrm>
            <a:off x="5480509" y="5282044"/>
            <a:ext cx="1899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“Pure”</a:t>
            </a:r>
          </a:p>
          <a:p>
            <a:pPr marL="514350" lvl="0" indent="-514350"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outsourcing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2755854" y="1334394"/>
            <a:ext cx="364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U.S. Content in U.S. imports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(percentage)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2411760" y="5123156"/>
            <a:ext cx="226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Production sharing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(intra-industry trade: 40%)</a:t>
            </a:r>
          </a:p>
        </p:txBody>
      </p:sp>
    </p:spTree>
    <p:extLst>
      <p:ext uri="{BB962C8B-B14F-4D97-AF65-F5344CB8AC3E}">
        <p14:creationId xmlns:p14="http://schemas.microsoft.com/office/powerpoint/2010/main" val="34914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68" y="1412776"/>
            <a:ext cx="5940000" cy="340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8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89742" y="6514311"/>
            <a:ext cx="729355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Source: SAI Law &amp; Economics with data from </a:t>
            </a:r>
            <a:r>
              <a:rPr lang="es-MX" sz="9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INEGI.</a:t>
            </a:r>
            <a:endParaRPr lang="es-MX" sz="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872023" y="4581128"/>
            <a:ext cx="61206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 algn="ctr">
              <a:lnSpc>
                <a:spcPts val="1800"/>
              </a:lnSpc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Cointegration test</a:t>
            </a:r>
          </a:p>
          <a:p>
            <a:pPr indent="-514350" algn="ctr">
              <a:lnSpc>
                <a:spcPts val="1800"/>
              </a:lnSpc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January</a:t>
            </a: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1996 –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December</a:t>
            </a: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2013)</a:t>
            </a:r>
            <a:endParaRPr lang="es-MX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333979" y="836712"/>
            <a:ext cx="3196768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Short-term Interest Rates</a:t>
            </a:r>
          </a:p>
          <a:p>
            <a:pPr algn="ctr">
              <a:lnSpc>
                <a:spcPts val="1800"/>
              </a:lnSpc>
            </a:pPr>
            <a:r>
              <a:rPr lang="es-MX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MX" sz="1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percentage</a:t>
            </a:r>
            <a:r>
              <a:rPr lang="es-MX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1993-2013)</a:t>
            </a:r>
          </a:p>
        </p:txBody>
      </p:sp>
      <p:sp>
        <p:nvSpPr>
          <p:cNvPr id="13" name="18 CuadroTexto"/>
          <p:cNvSpPr txBox="1"/>
          <p:nvPr/>
        </p:nvSpPr>
        <p:spPr>
          <a:xfrm>
            <a:off x="1115617" y="-39232"/>
            <a:ext cx="79928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Macroeconomic convergence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98" y="5096614"/>
            <a:ext cx="4053600" cy="138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5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00" y="1412776"/>
            <a:ext cx="5377415" cy="321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" name="1 Conector recto"/>
          <p:cNvCxnSpPr/>
          <p:nvPr/>
        </p:nvCxnSpPr>
        <p:spPr>
          <a:xfrm>
            <a:off x="793294" y="0"/>
            <a:ext cx="0" cy="6859096"/>
          </a:xfrm>
          <a:prstGeom prst="line">
            <a:avLst/>
          </a:prstGeom>
          <a:ln w="5715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>
            <a:off x="-12914" y="692696"/>
            <a:ext cx="9156914" cy="0"/>
          </a:xfrm>
          <a:prstGeom prst="line">
            <a:avLst/>
          </a:prstGeom>
          <a:ln w="76200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8661598" y="6309320"/>
            <a:ext cx="0" cy="553203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8483292" y="6491093"/>
            <a:ext cx="660708" cy="0"/>
          </a:xfrm>
          <a:prstGeom prst="line">
            <a:avLst/>
          </a:prstGeom>
          <a:ln w="28575" cmpd="sng">
            <a:solidFill>
              <a:srgbClr val="315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61874" y="-1096"/>
            <a:ext cx="0" cy="6859096"/>
          </a:xfrm>
          <a:prstGeom prst="line">
            <a:avLst/>
          </a:prstGeom>
          <a:ln w="38100" cmpd="sng">
            <a:solidFill>
              <a:srgbClr val="D8B9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61598" y="6453336"/>
            <a:ext cx="363468" cy="365125"/>
          </a:xfrm>
        </p:spPr>
        <p:txBody>
          <a:bodyPr/>
          <a:lstStyle/>
          <a:p>
            <a:fld id="{73FBC72C-57AE-4DC8-BFC6-4C536D96FE4E}" type="slidenum">
              <a:rPr lang="es-MX" b="1" smtClean="0">
                <a:solidFill>
                  <a:srgbClr val="315683"/>
                </a:solidFill>
                <a:latin typeface="Arial" pitchFamily="34" charset="0"/>
                <a:cs typeface="Arial" pitchFamily="34" charset="0"/>
              </a:rPr>
              <a:t>9</a:t>
            </a:fld>
            <a:endParaRPr lang="es-MX" b="1" dirty="0">
              <a:solidFill>
                <a:srgbClr val="3156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89742" y="6514311"/>
            <a:ext cx="729355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Source: SAI Law &amp; Economics with data from </a:t>
            </a:r>
            <a:r>
              <a:rPr lang="es-MX" sz="9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INEGI.</a:t>
            </a:r>
            <a:endParaRPr lang="es-MX" sz="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71608" y="4521152"/>
            <a:ext cx="61206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 algn="ctr">
              <a:lnSpc>
                <a:spcPts val="1800"/>
              </a:lnSpc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Cointegration test</a:t>
            </a:r>
          </a:p>
          <a:p>
            <a:pPr indent="-514350" algn="ctr">
              <a:lnSpc>
                <a:spcPts val="1800"/>
              </a:lnSpc>
            </a:pP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January 2000 – October </a:t>
            </a:r>
            <a:r>
              <a:rPr lang="es-MX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es-MX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MX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735704" y="968617"/>
            <a:ext cx="4399714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Inflation</a:t>
            </a:r>
          </a:p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(annual variation, August 1999 – November 2013</a:t>
            </a:r>
            <a:r>
              <a:rPr lang="es-MX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MX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7 CuadroTexto"/>
          <p:cNvSpPr txBox="1"/>
          <p:nvPr/>
        </p:nvSpPr>
        <p:spPr>
          <a:xfrm>
            <a:off x="1115617" y="-39232"/>
            <a:ext cx="79928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Macroeconomic convergence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38" y="5029963"/>
            <a:ext cx="4298400" cy="147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A6AA36EFF20A4CB7BA2FCDC40C769E" ma:contentTypeVersion="1" ma:contentTypeDescription="Create a new document." ma:contentTypeScope="" ma:versionID="7fecf5b9efdeb03ccd6cfa680084b55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837c46c8ccf61f1e37ef6da26c1e72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688374-6EFF-4387-82B6-0F358008658B}"/>
</file>

<file path=customXml/itemProps10.xml><?xml version="1.0" encoding="utf-8"?>
<ds:datastoreItem xmlns:ds="http://schemas.openxmlformats.org/officeDocument/2006/customXml" ds:itemID="{7141DB24-DA26-4C42-8AD5-D23A8BCEA9CF}"/>
</file>

<file path=customXml/itemProps11.xml><?xml version="1.0" encoding="utf-8"?>
<ds:datastoreItem xmlns:ds="http://schemas.openxmlformats.org/officeDocument/2006/customXml" ds:itemID="{319F9F74-7D0B-45B8-949D-F770ACF37316}"/>
</file>

<file path=customXml/itemProps2.xml><?xml version="1.0" encoding="utf-8"?>
<ds:datastoreItem xmlns:ds="http://schemas.openxmlformats.org/officeDocument/2006/customXml" ds:itemID="{4609B924-44BE-4605-8C28-301F29FE4551}"/>
</file>

<file path=customXml/itemProps3.xml><?xml version="1.0" encoding="utf-8"?>
<ds:datastoreItem xmlns:ds="http://schemas.openxmlformats.org/officeDocument/2006/customXml" ds:itemID="{AA33E3E5-D804-4991-B605-C1AB36E3C25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44613A9-B46C-44E2-AF8B-CB424E22A427}"/>
</file>

<file path=customXml/itemProps5.xml><?xml version="1.0" encoding="utf-8"?>
<ds:datastoreItem xmlns:ds="http://schemas.openxmlformats.org/officeDocument/2006/customXml" ds:itemID="{0E466572-A296-4647-8ABD-3C020AF6416D}"/>
</file>

<file path=customXml/itemProps6.xml><?xml version="1.0" encoding="utf-8"?>
<ds:datastoreItem xmlns:ds="http://schemas.openxmlformats.org/officeDocument/2006/customXml" ds:itemID="{92DDBF93-5701-4583-8BC1-5043D64EBE3A}"/>
</file>

<file path=customXml/itemProps7.xml><?xml version="1.0" encoding="utf-8"?>
<ds:datastoreItem xmlns:ds="http://schemas.openxmlformats.org/officeDocument/2006/customXml" ds:itemID="{65EABFBA-4AC1-4363-8502-99F3EB72502B}"/>
</file>

<file path=customXml/itemProps8.xml><?xml version="1.0" encoding="utf-8"?>
<ds:datastoreItem xmlns:ds="http://schemas.openxmlformats.org/officeDocument/2006/customXml" ds:itemID="{DB58829D-AD00-41F5-B168-DCA68AD39134}"/>
</file>

<file path=customXml/itemProps9.xml><?xml version="1.0" encoding="utf-8"?>
<ds:datastoreItem xmlns:ds="http://schemas.openxmlformats.org/officeDocument/2006/customXml" ds:itemID="{AA33E3E5-D804-4991-B605-C1AB36E3C25E}"/>
</file>

<file path=docProps/app.xml><?xml version="1.0" encoding="utf-8"?>
<Properties xmlns="http://schemas.openxmlformats.org/officeDocument/2006/extended-properties" xmlns:vt="http://schemas.openxmlformats.org/officeDocument/2006/docPropsVTypes">
  <TotalTime>4156</TotalTime>
  <Words>984</Words>
  <Application>Microsoft Office PowerPoint</Application>
  <PresentationFormat>Presentación en pantalla (4:3)</PresentationFormat>
  <Paragraphs>279</Paragraphs>
  <Slides>27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Hernández Fonseca</dc:creator>
  <cp:lastModifiedBy>user</cp:lastModifiedBy>
  <cp:revision>275</cp:revision>
  <cp:lastPrinted>2014-01-31T20:33:12Z</cp:lastPrinted>
  <dcterms:created xsi:type="dcterms:W3CDTF">2013-12-06T18:59:05Z</dcterms:created>
  <dcterms:modified xsi:type="dcterms:W3CDTF">2015-05-05T01:12:11Z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0x010100ECA6AA36EFF20A4CB7BA2FCDC40C769E</vt:lpwstr>
  </property>
  <property fmtid="{D5CDD505-2E9C-101B-9397-08002B2CF9AE}" pid="3" name="_dlc_DocIdItemGuid">
    <vt:lpwstr>c3c27982-72e9-4c50-8ded-601b211b372f</vt:lpwstr>
  </property>
</Properties>
</file>